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notesSlides/notesSlide12.xml" ContentType="application/vnd.openxmlformats-officedocument.presentationml.notesSlide+xml"/>
  <Override PartName="/ppt/tags/tag2.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7" r:id="rId2"/>
    <p:sldId id="357" r:id="rId3"/>
    <p:sldId id="287" r:id="rId4"/>
    <p:sldId id="312" r:id="rId5"/>
    <p:sldId id="313" r:id="rId6"/>
    <p:sldId id="364" r:id="rId7"/>
    <p:sldId id="359" r:id="rId8"/>
    <p:sldId id="365" r:id="rId9"/>
    <p:sldId id="362" r:id="rId10"/>
    <p:sldId id="330" r:id="rId11"/>
    <p:sldId id="331" r:id="rId12"/>
    <p:sldId id="276" r:id="rId13"/>
    <p:sldId id="326" r:id="rId14"/>
    <p:sldId id="358" r:id="rId15"/>
    <p:sldId id="307" r:id="rId16"/>
    <p:sldId id="309" r:id="rId17"/>
    <p:sldId id="323" r:id="rId18"/>
    <p:sldId id="285" r:id="rId19"/>
    <p:sldId id="286" r:id="rId20"/>
    <p:sldId id="290" r:id="rId21"/>
    <p:sldId id="291" r:id="rId22"/>
    <p:sldId id="293" r:id="rId23"/>
    <p:sldId id="292" r:id="rId24"/>
    <p:sldId id="294" r:id="rId25"/>
    <p:sldId id="295" r:id="rId26"/>
    <p:sldId id="284" r:id="rId27"/>
    <p:sldId id="335" r:id="rId28"/>
    <p:sldId id="336" r:id="rId29"/>
    <p:sldId id="337" r:id="rId30"/>
    <p:sldId id="338" r:id="rId31"/>
    <p:sldId id="344" r:id="rId32"/>
    <p:sldId id="342" r:id="rId33"/>
    <p:sldId id="363" r:id="rId34"/>
    <p:sldId id="319" r:id="rId35"/>
    <p:sldId id="283"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80" autoAdjust="0"/>
  </p:normalViewPr>
  <p:slideViewPr>
    <p:cSldViewPr snapToGrid="0" snapToObjects="1">
      <p:cViewPr varScale="1">
        <p:scale>
          <a:sx n="84" d="100"/>
          <a:sy n="84" d="100"/>
        </p:scale>
        <p:origin x="1608"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4" d="100"/>
          <a:sy n="74" d="100"/>
        </p:scale>
        <p:origin x="3144" y="7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651CF37-0651-44CB-8418-7FDCDE91C849}" type="datetimeFigureOut">
              <a:rPr lang="en-US" smtClean="0"/>
              <a:t>11/10/2016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4AA9D9A-7564-4777-B356-9CD38410BE9C}" type="slidenum">
              <a:rPr lang="en-US" smtClean="0"/>
              <a:t>‹#›</a:t>
            </a:fld>
            <a:endParaRPr lang="en-US"/>
          </a:p>
        </p:txBody>
      </p:sp>
    </p:spTree>
    <p:extLst>
      <p:ext uri="{BB962C8B-B14F-4D97-AF65-F5344CB8AC3E}">
        <p14:creationId xmlns:p14="http://schemas.microsoft.com/office/powerpoint/2010/main" val="247354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9B0770F-9875-2545-BFE9-E6C0525894AB}" type="datetimeFigureOut">
              <a:rPr lang="en-US" smtClean="0"/>
              <a:t>11/10/2016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FBF5152-387F-4C48-B4FC-1F7C2861ACBA}" type="slidenum">
              <a:rPr lang="en-US" smtClean="0"/>
              <a:t>‹#›</a:t>
            </a:fld>
            <a:endParaRPr lang="en-US" dirty="0"/>
          </a:p>
        </p:txBody>
      </p:sp>
    </p:spTree>
    <p:extLst>
      <p:ext uri="{BB962C8B-B14F-4D97-AF65-F5344CB8AC3E}">
        <p14:creationId xmlns:p14="http://schemas.microsoft.com/office/powerpoint/2010/main" val="31663843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 </a:t>
            </a:r>
            <a:endParaRPr lang="en-CA" dirty="0"/>
          </a:p>
        </p:txBody>
      </p:sp>
      <p:sp>
        <p:nvSpPr>
          <p:cNvPr id="4" name="Slide Number Placeholder 3"/>
          <p:cNvSpPr>
            <a:spLocks noGrp="1"/>
          </p:cNvSpPr>
          <p:nvPr>
            <p:ph type="sldNum" sz="quarter" idx="10"/>
          </p:nvPr>
        </p:nvSpPr>
        <p:spPr/>
        <p:txBody>
          <a:bodyPr/>
          <a:lstStyle/>
          <a:p>
            <a:fld id="{F25DAFA4-A66B-444A-8110-2CE920FA89B0}" type="slidenum">
              <a:rPr lang="en-CA" smtClean="0"/>
              <a:pPr/>
              <a:t>1</a:t>
            </a:fld>
            <a:endParaRPr lang="en-CA" dirty="0"/>
          </a:p>
        </p:txBody>
      </p:sp>
    </p:spTree>
    <p:extLst>
      <p:ext uri="{BB962C8B-B14F-4D97-AF65-F5344CB8AC3E}">
        <p14:creationId xmlns:p14="http://schemas.microsoft.com/office/powerpoint/2010/main" val="3733061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13</a:t>
            </a:fld>
            <a:endParaRPr lang="en-US" dirty="0"/>
          </a:p>
        </p:txBody>
      </p:sp>
    </p:spTree>
    <p:extLst>
      <p:ext uri="{BB962C8B-B14F-4D97-AF65-F5344CB8AC3E}">
        <p14:creationId xmlns:p14="http://schemas.microsoft.com/office/powerpoint/2010/main" val="4088089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a:defRPr/>
            </a:pPr>
            <a:endParaRPr lang="en-CA" sz="1600" dirty="0"/>
          </a:p>
          <a:p>
            <a:pPr>
              <a:defRPr/>
            </a:pPr>
            <a:r>
              <a:rPr lang="en-CA" dirty="0" smtClean="0"/>
              <a:t> </a:t>
            </a:r>
          </a:p>
          <a:p>
            <a:pPr>
              <a:defRPr/>
            </a:pPr>
            <a:endParaRPr lang="en-CA" dirty="0" smtClean="0"/>
          </a:p>
          <a:p>
            <a:pPr>
              <a:defRPr/>
            </a:pPr>
            <a:endParaRPr lang="en-CA" dirty="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52F8FF-2F53-4965-A023-C1FACA620A8D}" type="slidenum">
              <a:rPr lang="en-CA" smtClean="0"/>
              <a:pPr/>
              <a:t>14</a:t>
            </a:fld>
            <a:endParaRPr lang="en-CA" dirty="0" smtClean="0"/>
          </a:p>
        </p:txBody>
      </p:sp>
    </p:spTree>
    <p:extLst>
      <p:ext uri="{BB962C8B-B14F-4D97-AF65-F5344CB8AC3E}">
        <p14:creationId xmlns:p14="http://schemas.microsoft.com/office/powerpoint/2010/main" val="3969577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15</a:t>
            </a:fld>
            <a:endParaRPr lang="en-US" dirty="0"/>
          </a:p>
        </p:txBody>
      </p:sp>
    </p:spTree>
    <p:extLst>
      <p:ext uri="{BB962C8B-B14F-4D97-AF65-F5344CB8AC3E}">
        <p14:creationId xmlns:p14="http://schemas.microsoft.com/office/powerpoint/2010/main" val="2071550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16</a:t>
            </a:fld>
            <a:endParaRPr lang="en-US" dirty="0"/>
          </a:p>
        </p:txBody>
      </p:sp>
    </p:spTree>
    <p:extLst>
      <p:ext uri="{BB962C8B-B14F-4D97-AF65-F5344CB8AC3E}">
        <p14:creationId xmlns:p14="http://schemas.microsoft.com/office/powerpoint/2010/main" val="2080594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17</a:t>
            </a:fld>
            <a:endParaRPr lang="en-US" dirty="0"/>
          </a:p>
        </p:txBody>
      </p:sp>
    </p:spTree>
    <p:extLst>
      <p:ext uri="{BB962C8B-B14F-4D97-AF65-F5344CB8AC3E}">
        <p14:creationId xmlns:p14="http://schemas.microsoft.com/office/powerpoint/2010/main" val="1361031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18</a:t>
            </a:fld>
            <a:endParaRPr lang="en-US" dirty="0"/>
          </a:p>
        </p:txBody>
      </p:sp>
    </p:spTree>
    <p:extLst>
      <p:ext uri="{BB962C8B-B14F-4D97-AF65-F5344CB8AC3E}">
        <p14:creationId xmlns:p14="http://schemas.microsoft.com/office/powerpoint/2010/main" val="4204893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19</a:t>
            </a:fld>
            <a:endParaRPr lang="en-US" dirty="0"/>
          </a:p>
        </p:txBody>
      </p:sp>
    </p:spTree>
    <p:extLst>
      <p:ext uri="{BB962C8B-B14F-4D97-AF65-F5344CB8AC3E}">
        <p14:creationId xmlns:p14="http://schemas.microsoft.com/office/powerpoint/2010/main" val="82825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20</a:t>
            </a:fld>
            <a:endParaRPr lang="en-US" dirty="0"/>
          </a:p>
        </p:txBody>
      </p:sp>
    </p:spTree>
    <p:extLst>
      <p:ext uri="{BB962C8B-B14F-4D97-AF65-F5344CB8AC3E}">
        <p14:creationId xmlns:p14="http://schemas.microsoft.com/office/powerpoint/2010/main" val="2618235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21</a:t>
            </a:fld>
            <a:endParaRPr lang="en-US" dirty="0"/>
          </a:p>
        </p:txBody>
      </p:sp>
    </p:spTree>
    <p:extLst>
      <p:ext uri="{BB962C8B-B14F-4D97-AF65-F5344CB8AC3E}">
        <p14:creationId xmlns:p14="http://schemas.microsoft.com/office/powerpoint/2010/main" val="39543964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22</a:t>
            </a:fld>
            <a:endParaRPr lang="en-US" dirty="0"/>
          </a:p>
        </p:txBody>
      </p:sp>
    </p:spTree>
    <p:extLst>
      <p:ext uri="{BB962C8B-B14F-4D97-AF65-F5344CB8AC3E}">
        <p14:creationId xmlns:p14="http://schemas.microsoft.com/office/powerpoint/2010/main" val="3495965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2</a:t>
            </a:fld>
            <a:endParaRPr lang="en-US" dirty="0"/>
          </a:p>
        </p:txBody>
      </p:sp>
    </p:spTree>
    <p:extLst>
      <p:ext uri="{BB962C8B-B14F-4D97-AF65-F5344CB8AC3E}">
        <p14:creationId xmlns:p14="http://schemas.microsoft.com/office/powerpoint/2010/main" val="18117621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dirty="0" smtClean="0"/>
              <a:t> </a:t>
            </a:r>
          </a:p>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23</a:t>
            </a:fld>
            <a:endParaRPr lang="en-US" dirty="0"/>
          </a:p>
        </p:txBody>
      </p:sp>
    </p:spTree>
    <p:extLst>
      <p:ext uri="{BB962C8B-B14F-4D97-AF65-F5344CB8AC3E}">
        <p14:creationId xmlns:p14="http://schemas.microsoft.com/office/powerpoint/2010/main" val="40564121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24</a:t>
            </a:fld>
            <a:endParaRPr lang="en-US" dirty="0"/>
          </a:p>
        </p:txBody>
      </p:sp>
    </p:spTree>
    <p:extLst>
      <p:ext uri="{BB962C8B-B14F-4D97-AF65-F5344CB8AC3E}">
        <p14:creationId xmlns:p14="http://schemas.microsoft.com/office/powerpoint/2010/main" val="41388975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25</a:t>
            </a:fld>
            <a:endParaRPr lang="en-US" dirty="0"/>
          </a:p>
        </p:txBody>
      </p:sp>
    </p:spTree>
    <p:extLst>
      <p:ext uri="{BB962C8B-B14F-4D97-AF65-F5344CB8AC3E}">
        <p14:creationId xmlns:p14="http://schemas.microsoft.com/office/powerpoint/2010/main" val="5252496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BF5152-387F-4C48-B4FC-1F7C2861ACBA}" type="slidenum">
              <a:rPr lang="en-US" smtClean="0"/>
              <a:t>26</a:t>
            </a:fld>
            <a:endParaRPr lang="en-US" dirty="0"/>
          </a:p>
        </p:txBody>
      </p:sp>
    </p:spTree>
    <p:extLst>
      <p:ext uri="{BB962C8B-B14F-4D97-AF65-F5344CB8AC3E}">
        <p14:creationId xmlns:p14="http://schemas.microsoft.com/office/powerpoint/2010/main" val="26603239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27</a:t>
            </a:fld>
            <a:endParaRPr lang="en-US" dirty="0"/>
          </a:p>
        </p:txBody>
      </p:sp>
    </p:spTree>
    <p:extLst>
      <p:ext uri="{BB962C8B-B14F-4D97-AF65-F5344CB8AC3E}">
        <p14:creationId xmlns:p14="http://schemas.microsoft.com/office/powerpoint/2010/main" val="39955054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28</a:t>
            </a:fld>
            <a:endParaRPr lang="en-US" dirty="0"/>
          </a:p>
        </p:txBody>
      </p:sp>
    </p:spTree>
    <p:extLst>
      <p:ext uri="{BB962C8B-B14F-4D97-AF65-F5344CB8AC3E}">
        <p14:creationId xmlns:p14="http://schemas.microsoft.com/office/powerpoint/2010/main" val="28493409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29</a:t>
            </a:fld>
            <a:endParaRPr lang="en-US" dirty="0"/>
          </a:p>
        </p:txBody>
      </p:sp>
    </p:spTree>
    <p:extLst>
      <p:ext uri="{BB962C8B-B14F-4D97-AF65-F5344CB8AC3E}">
        <p14:creationId xmlns:p14="http://schemas.microsoft.com/office/powerpoint/2010/main" val="20949604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30</a:t>
            </a:fld>
            <a:endParaRPr lang="en-US" dirty="0"/>
          </a:p>
        </p:txBody>
      </p:sp>
    </p:spTree>
    <p:extLst>
      <p:ext uri="{BB962C8B-B14F-4D97-AF65-F5344CB8AC3E}">
        <p14:creationId xmlns:p14="http://schemas.microsoft.com/office/powerpoint/2010/main" val="36881116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DFF3C0A2-D31E-4B55-BB36-41B8E67AD53D}" type="slidenum">
              <a:rPr lang="en-US" smtClean="0"/>
              <a:t>31</a:t>
            </a:fld>
            <a:endParaRPr lang="en-US"/>
          </a:p>
        </p:txBody>
      </p:sp>
    </p:spTree>
    <p:extLst>
      <p:ext uri="{BB962C8B-B14F-4D97-AF65-F5344CB8AC3E}">
        <p14:creationId xmlns:p14="http://schemas.microsoft.com/office/powerpoint/2010/main" val="6849950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32</a:t>
            </a:fld>
            <a:endParaRPr lang="en-US" dirty="0"/>
          </a:p>
        </p:txBody>
      </p:sp>
    </p:spTree>
    <p:extLst>
      <p:ext uri="{BB962C8B-B14F-4D97-AF65-F5344CB8AC3E}">
        <p14:creationId xmlns:p14="http://schemas.microsoft.com/office/powerpoint/2010/main" val="3680295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3</a:t>
            </a:fld>
            <a:endParaRPr lang="en-US" dirty="0"/>
          </a:p>
        </p:txBody>
      </p:sp>
    </p:spTree>
    <p:extLst>
      <p:ext uri="{BB962C8B-B14F-4D97-AF65-F5344CB8AC3E}">
        <p14:creationId xmlns:p14="http://schemas.microsoft.com/office/powerpoint/2010/main" val="37139728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 </a:t>
            </a:r>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34</a:t>
            </a:fld>
            <a:endParaRPr lang="en-US" dirty="0"/>
          </a:p>
        </p:txBody>
      </p:sp>
    </p:spTree>
    <p:extLst>
      <p:ext uri="{BB962C8B-B14F-4D97-AF65-F5344CB8AC3E}">
        <p14:creationId xmlns:p14="http://schemas.microsoft.com/office/powerpoint/2010/main" val="25112787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A3FB8432-B700-4658-822B-121B370A0D6D}" type="slidenum">
              <a:rPr lang="en-CA" smtClean="0"/>
              <a:pPr/>
              <a:t>35</a:t>
            </a:fld>
            <a:endParaRPr lang="en-CA" dirty="0"/>
          </a:p>
        </p:txBody>
      </p:sp>
    </p:spTree>
    <p:extLst>
      <p:ext uri="{BB962C8B-B14F-4D97-AF65-F5344CB8AC3E}">
        <p14:creationId xmlns:p14="http://schemas.microsoft.com/office/powerpoint/2010/main" val="3456790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4</a:t>
            </a:fld>
            <a:endParaRPr lang="en-US" dirty="0"/>
          </a:p>
        </p:txBody>
      </p:sp>
    </p:spTree>
    <p:extLst>
      <p:ext uri="{BB962C8B-B14F-4D97-AF65-F5344CB8AC3E}">
        <p14:creationId xmlns:p14="http://schemas.microsoft.com/office/powerpoint/2010/main" val="4102238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5</a:t>
            </a:fld>
            <a:endParaRPr lang="en-US" dirty="0"/>
          </a:p>
        </p:txBody>
      </p:sp>
    </p:spTree>
    <p:extLst>
      <p:ext uri="{BB962C8B-B14F-4D97-AF65-F5344CB8AC3E}">
        <p14:creationId xmlns:p14="http://schemas.microsoft.com/office/powerpoint/2010/main" val="2704698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FBF5152-387F-4C48-B4FC-1F7C2861ACBA}" type="slidenum">
              <a:rPr lang="en-US" smtClean="0"/>
              <a:t>7</a:t>
            </a:fld>
            <a:endParaRPr lang="en-US" dirty="0"/>
          </a:p>
        </p:txBody>
      </p:sp>
    </p:spTree>
    <p:extLst>
      <p:ext uri="{BB962C8B-B14F-4D97-AF65-F5344CB8AC3E}">
        <p14:creationId xmlns:p14="http://schemas.microsoft.com/office/powerpoint/2010/main" val="2056657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INTRO TO MY COMMENTS – NOW WE’RE TALKING ABOUT THE UNKNOWN STUFF</a:t>
            </a:r>
            <a:endParaRPr lang="en-CA" dirty="0"/>
          </a:p>
          <a:p>
            <a:endParaRPr lang="en-CA" dirty="0" smtClean="0"/>
          </a:p>
          <a:p>
            <a:r>
              <a:rPr lang="en-CA" dirty="0" smtClean="0"/>
              <a:t>Genetic material contains within it the capacity to create human beings.  But sperm, eggs and embryos are so things which can be stored, frozen, and moved.  </a:t>
            </a:r>
          </a:p>
          <a:p>
            <a:r>
              <a:rPr lang="en-CA" dirty="0" smtClean="0"/>
              <a:t>Who has property rights to them?  Can they be owned?</a:t>
            </a:r>
          </a:p>
          <a:p>
            <a:endParaRPr lang="en-CA" dirty="0"/>
          </a:p>
          <a:p>
            <a:r>
              <a:rPr lang="en-CA" dirty="0" err="1" smtClean="0"/>
              <a:t>Cdn</a:t>
            </a:r>
            <a:r>
              <a:rPr lang="en-CA" dirty="0" smtClean="0"/>
              <a:t> courts have held that gametes and embryos are property in limited </a:t>
            </a:r>
            <a:r>
              <a:rPr lang="en-CA" dirty="0"/>
              <a:t> </a:t>
            </a:r>
            <a:r>
              <a:rPr lang="en-CA" dirty="0" smtClean="0"/>
              <a:t>circ. The circumstances of these cases also illustrate some </a:t>
            </a:r>
            <a:r>
              <a:rPr lang="en-CA" dirty="0" err="1" smtClean="0"/>
              <a:t>fo</a:t>
            </a:r>
            <a:r>
              <a:rPr lang="en-CA" dirty="0" smtClean="0"/>
              <a:t> the tough questions that can arise</a:t>
            </a:r>
          </a:p>
          <a:p>
            <a:endParaRPr lang="en-CA" dirty="0" smtClean="0"/>
          </a:p>
          <a:p>
            <a:r>
              <a:rPr lang="en-CA" dirty="0" smtClean="0"/>
              <a:t>VERY LIMITED TIME </a:t>
            </a:r>
            <a:endParaRPr lang="en-CA" dirty="0"/>
          </a:p>
          <a:p>
            <a:r>
              <a:rPr lang="en-CA" dirty="0" smtClean="0"/>
              <a:t>In 2005, Alberta, CC v AW, AW had </a:t>
            </a:r>
            <a:r>
              <a:rPr lang="en-CA" dirty="0" err="1" smtClean="0"/>
              <a:t>contrib</a:t>
            </a:r>
            <a:r>
              <a:rPr lang="en-CA" dirty="0" smtClean="0"/>
              <a:t> sperm from which embryos were created and implanted in CC, who had twins.  Some embryos remained in storage at a  clinic in TO.   (The parties had not been spouses; according to the judgment they were friends and not in a romantic relationship at the time the sperm donation was made.)  .  CC then wanted to use more of the embryos and AW did not want her to, because of disputes he had with her over access to the twins.  Emphasizing that the parties were not in a romantic relationship, the court found that AW had gifted his sperm to CC unreservedly,.  The embryos were  CC’s property. </a:t>
            </a:r>
          </a:p>
          <a:p>
            <a:pPr marL="171450" indent="-171450">
              <a:buFontTx/>
              <a:buChar char="-"/>
            </a:pPr>
            <a:endParaRPr lang="en-CA" dirty="0" smtClean="0"/>
          </a:p>
          <a:p>
            <a:endParaRPr lang="en-CA" dirty="0" smtClean="0"/>
          </a:p>
          <a:p>
            <a:endParaRPr lang="en-CA" dirty="0"/>
          </a:p>
          <a:p>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10</a:t>
            </a:fld>
            <a:endParaRPr lang="en-US" dirty="0"/>
          </a:p>
        </p:txBody>
      </p:sp>
    </p:spTree>
    <p:extLst>
      <p:ext uri="{BB962C8B-B14F-4D97-AF65-F5344CB8AC3E}">
        <p14:creationId xmlns:p14="http://schemas.microsoft.com/office/powerpoint/2010/main" val="3825884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 </a:t>
            </a:r>
          </a:p>
          <a:p>
            <a:r>
              <a:rPr lang="en-CA" dirty="0" smtClean="0"/>
              <a:t>I will read </a:t>
            </a:r>
            <a:r>
              <a:rPr lang="en-CA" dirty="0"/>
              <a:t> </a:t>
            </a:r>
            <a:r>
              <a:rPr lang="en-CA" dirty="0" smtClean="0"/>
              <a:t>how Madam Justice Bennett summarized it, in her concurring majority reasons </a:t>
            </a:r>
          </a:p>
          <a:p>
            <a:endParaRPr lang="en-CA" dirty="0"/>
          </a:p>
          <a:p>
            <a:endParaRPr lang="en-CA" dirty="0" smtClean="0"/>
          </a:p>
          <a:p>
            <a:r>
              <a:rPr lang="en-CA" dirty="0" smtClean="0"/>
              <a:t>UPSHOT:</a:t>
            </a:r>
          </a:p>
          <a:p>
            <a:r>
              <a:rPr lang="en-CA" dirty="0" smtClean="0"/>
              <a:t>For families using ART – law is evolving and unclear</a:t>
            </a:r>
          </a:p>
          <a:p>
            <a:endParaRPr lang="en-CA" dirty="0"/>
          </a:p>
          <a:p>
            <a:r>
              <a:rPr lang="en-CA" dirty="0" smtClean="0"/>
              <a:t>As will be discussed further this  afternoon, best approach is to  plan and clearly document the parties’ intentions about the use of their genetic material through agreements and estate planning…</a:t>
            </a:r>
            <a:endParaRPr lang="en-CA" dirty="0"/>
          </a:p>
        </p:txBody>
      </p:sp>
      <p:sp>
        <p:nvSpPr>
          <p:cNvPr id="4" name="Slide Number Placeholder 3"/>
          <p:cNvSpPr>
            <a:spLocks noGrp="1"/>
          </p:cNvSpPr>
          <p:nvPr>
            <p:ph type="sldNum" sz="quarter" idx="10"/>
          </p:nvPr>
        </p:nvSpPr>
        <p:spPr/>
        <p:txBody>
          <a:bodyPr/>
          <a:lstStyle/>
          <a:p>
            <a:fld id="{FFBF5152-387F-4C48-B4FC-1F7C2861ACBA}" type="slidenum">
              <a:rPr lang="en-US" smtClean="0"/>
              <a:t>11</a:t>
            </a:fld>
            <a:endParaRPr lang="en-US" dirty="0"/>
          </a:p>
        </p:txBody>
      </p:sp>
    </p:spTree>
    <p:extLst>
      <p:ext uri="{BB962C8B-B14F-4D97-AF65-F5344CB8AC3E}">
        <p14:creationId xmlns:p14="http://schemas.microsoft.com/office/powerpoint/2010/main" val="3016070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a:defRPr/>
            </a:pPr>
            <a:endParaRPr lang="en-CA" sz="1600" dirty="0"/>
          </a:p>
          <a:p>
            <a:pPr>
              <a:defRPr/>
            </a:pPr>
            <a:r>
              <a:rPr lang="en-CA" dirty="0" smtClean="0"/>
              <a:t> </a:t>
            </a:r>
          </a:p>
          <a:p>
            <a:pPr>
              <a:defRPr/>
            </a:pPr>
            <a:endParaRPr lang="en-CA" dirty="0" smtClean="0"/>
          </a:p>
          <a:p>
            <a:pPr>
              <a:defRPr/>
            </a:pPr>
            <a:endParaRPr lang="en-CA" dirty="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52F8FF-2F53-4965-A023-C1FACA620A8D}" type="slidenum">
              <a:rPr lang="en-CA" smtClean="0"/>
              <a:pPr/>
              <a:t>12</a:t>
            </a:fld>
            <a:endParaRPr lang="en-CA" dirty="0" smtClean="0"/>
          </a:p>
        </p:txBody>
      </p:sp>
    </p:spTree>
    <p:extLst>
      <p:ext uri="{BB962C8B-B14F-4D97-AF65-F5344CB8AC3E}">
        <p14:creationId xmlns:p14="http://schemas.microsoft.com/office/powerpoint/2010/main" val="2804188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CA"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11/10/2016</a:t>
            </a:fld>
            <a:endParaRPr lang="en-US" dirty="0"/>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CA" dirty="0" smtClean="0"/>
              <a:t>Click to edit Master title style</a:t>
            </a:r>
            <a:endParaRPr dirty="0"/>
          </a:p>
        </p:txBody>
      </p:sp>
      <p:sp>
        <p:nvSpPr>
          <p:cNvPr id="3" name="Content Placeholder 2"/>
          <p:cNvSpPr>
            <a:spLocks noGrp="1"/>
          </p:cNvSpPr>
          <p:nvPr>
            <p:ph idx="1"/>
          </p:nvPr>
        </p:nvSpPr>
        <p:spPr/>
        <p:txBody>
          <a:bodyPr/>
          <a:lstStyle>
            <a:lvl5pPr>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CA"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11/10/2016</a:t>
            </a:fld>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671" r:id="rId4"/>
    <p:sldLayoutId id="2147483672" r:id="rId5"/>
  </p:sldLayoutIdLst>
  <p:timing>
    <p:tnLst>
      <p:par>
        <p:cTn id="1" dur="indefinite" restart="never" nodeType="tmRoot"/>
      </p:par>
    </p:tnLst>
  </p:timing>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ulcc.ca/en/uniform-acts-new-order/current-uniform-acts/637-child-status/1495-uniform-child-status-ac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justicebc.ca/"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www.fertilitylawbc.com" TargetMode="External"/><Relationship Id="rId5" Type="http://schemas.openxmlformats.org/officeDocument/2006/relationships/hyperlink" Target="http://www.barbarafindlay.com/uploads/9/9/6/7/9967848/baby_steps.pdf" TargetMode="External"/><Relationship Id="rId4" Type="http://schemas.openxmlformats.org/officeDocument/2006/relationships/hyperlink" Target="http://www.fertilitylawbc.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50446"/>
            <a:ext cx="8458200" cy="2592288"/>
          </a:xfrm>
          <a:solidFill>
            <a:schemeClr val="accent3">
              <a:lumMod val="40000"/>
              <a:lumOff val="60000"/>
            </a:schemeClr>
          </a:solidFill>
        </p:spPr>
        <p:txBody>
          <a:bodyPr>
            <a:noAutofit/>
          </a:bodyPr>
          <a:lstStyle/>
          <a:p>
            <a:pPr algn="ctr"/>
            <a:r>
              <a:rPr lang="en-CA" sz="4000" b="1" dirty="0" smtClean="0"/>
              <a:t>Baby Steps: </a:t>
            </a:r>
            <a:br>
              <a:rPr lang="en-CA" sz="4000" b="1" dirty="0" smtClean="0"/>
            </a:br>
            <a:r>
              <a:rPr lang="en-CA" sz="4000" b="1" dirty="0" smtClean="0"/>
              <a:t>Assisted Reproduction Technology and Fertility Law in Canada  </a:t>
            </a:r>
            <a:br>
              <a:rPr lang="en-CA" sz="4000" b="1" dirty="0" smtClean="0"/>
            </a:br>
            <a:r>
              <a:rPr lang="en-CA" sz="4000" b="1" dirty="0" smtClean="0"/>
              <a:t/>
            </a:r>
            <a:br>
              <a:rPr lang="en-CA" sz="4000" b="1" dirty="0" smtClean="0"/>
            </a:br>
            <a:r>
              <a:rPr lang="en-CA" sz="4000" b="1" dirty="0" smtClean="0"/>
              <a:t/>
            </a:r>
            <a:br>
              <a:rPr lang="en-CA" sz="4000" b="1" dirty="0" smtClean="0"/>
            </a:br>
            <a:r>
              <a:rPr lang="en-CA" sz="3600" dirty="0" smtClean="0"/>
              <a:t/>
            </a:r>
            <a:br>
              <a:rPr lang="en-CA" sz="3600" dirty="0" smtClean="0"/>
            </a:br>
            <a:endParaRPr lang="en-CA" sz="3600" dirty="0"/>
          </a:p>
        </p:txBody>
      </p:sp>
      <p:sp>
        <p:nvSpPr>
          <p:cNvPr id="3" name="Subtitle 2"/>
          <p:cNvSpPr>
            <a:spLocks noGrp="1"/>
          </p:cNvSpPr>
          <p:nvPr>
            <p:ph type="subTitle" idx="1"/>
          </p:nvPr>
        </p:nvSpPr>
        <p:spPr>
          <a:xfrm>
            <a:off x="683568" y="3717032"/>
            <a:ext cx="7931224" cy="2880320"/>
          </a:xfrm>
        </p:spPr>
        <p:txBody>
          <a:bodyPr>
            <a:normAutofit/>
          </a:bodyPr>
          <a:lstStyle/>
          <a:p>
            <a:endParaRPr lang="en-CA" sz="2000" dirty="0" smtClean="0">
              <a:solidFill>
                <a:schemeClr val="tx1"/>
              </a:solidFill>
            </a:endParaRPr>
          </a:p>
          <a:p>
            <a:endParaRPr lang="en-CA" sz="2000" dirty="0">
              <a:solidFill>
                <a:schemeClr val="tx1"/>
              </a:solidFill>
            </a:endParaRPr>
          </a:p>
          <a:p>
            <a:endParaRPr lang="en-CA" sz="2000" dirty="0" smtClean="0">
              <a:solidFill>
                <a:schemeClr val="tx1"/>
              </a:solidFill>
            </a:endParaRPr>
          </a:p>
          <a:p>
            <a:pPr algn="ctr"/>
            <a:r>
              <a:rPr lang="en-CA" sz="2000" dirty="0" smtClean="0">
                <a:solidFill>
                  <a:schemeClr val="tx1"/>
                </a:solidFill>
              </a:rPr>
              <a:t>Michelle Kinney, October 2016</a:t>
            </a:r>
          </a:p>
          <a:p>
            <a:pPr algn="ctr"/>
            <a:r>
              <a:rPr lang="en-CA" sz="2000" dirty="0" smtClean="0">
                <a:solidFill>
                  <a:schemeClr val="tx1"/>
                </a:solidFill>
              </a:rPr>
              <a:t>ABA Section of Family Law: The Commonwealth of ART</a:t>
            </a:r>
          </a:p>
          <a:p>
            <a:pPr algn="ctr"/>
            <a:r>
              <a:rPr lang="en-CA" sz="1200" dirty="0" smtClean="0">
                <a:solidFill>
                  <a:schemeClr val="tx1"/>
                </a:solidFill>
              </a:rPr>
              <a:t>Drawn in part from </a:t>
            </a:r>
          </a:p>
          <a:p>
            <a:pPr algn="ctr"/>
            <a:r>
              <a:rPr lang="en-CA" sz="1200" b="1" dirty="0" smtClean="0"/>
              <a:t>Baby Steps II:  Assisted Reproductive Technology and the B.C. Family Law Act  </a:t>
            </a:r>
            <a:r>
              <a:rPr lang="en-CA" sz="1200" dirty="0"/>
              <a:t>b</a:t>
            </a:r>
            <a:r>
              <a:rPr lang="en-CA" sz="1200" dirty="0" smtClean="0"/>
              <a:t>y </a:t>
            </a:r>
            <a:r>
              <a:rPr lang="en-CA" sz="1200" dirty="0"/>
              <a:t>barbara findlay </a:t>
            </a:r>
            <a:r>
              <a:rPr lang="en-CA" sz="1200" dirty="0" smtClean="0"/>
              <a:t>QC, Zara Suleman, Lynda Cassels and Michelle Kinney</a:t>
            </a:r>
          </a:p>
          <a:p>
            <a:pPr algn="ctr"/>
            <a:r>
              <a:rPr lang="en-CA" sz="1200" dirty="0" smtClean="0"/>
              <a:t>Credit to Sara Cohen</a:t>
            </a:r>
          </a:p>
          <a:p>
            <a:pPr algn="ctr"/>
            <a:endParaRPr lang="en-CA" dirty="0" smtClean="0">
              <a:solidFill>
                <a:schemeClr val="tx1"/>
              </a:solidFill>
            </a:endParaRPr>
          </a:p>
          <a:p>
            <a:endParaRPr lang="en-CA" dirty="0"/>
          </a:p>
        </p:txBody>
      </p:sp>
    </p:spTree>
    <p:extLst>
      <p:ext uri="{BB962C8B-B14F-4D97-AF65-F5344CB8AC3E}">
        <p14:creationId xmlns:p14="http://schemas.microsoft.com/office/powerpoint/2010/main" val="8698622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Who owns </a:t>
            </a:r>
            <a:r>
              <a:rPr lang="en-CA" dirty="0"/>
              <a:t>G</a:t>
            </a:r>
            <a:r>
              <a:rPr lang="en-CA" dirty="0" smtClean="0"/>
              <a:t>enetic Material?</a:t>
            </a:r>
            <a:endParaRPr lang="en-CA" dirty="0"/>
          </a:p>
        </p:txBody>
      </p:sp>
      <p:sp>
        <p:nvSpPr>
          <p:cNvPr id="3" name="Content Placeholder 2"/>
          <p:cNvSpPr>
            <a:spLocks noGrp="1"/>
          </p:cNvSpPr>
          <p:nvPr>
            <p:ph idx="1"/>
          </p:nvPr>
        </p:nvSpPr>
        <p:spPr/>
        <p:txBody>
          <a:bodyPr>
            <a:normAutofit fontScale="85000" lnSpcReduction="10000"/>
          </a:bodyPr>
          <a:lstStyle/>
          <a:p>
            <a:r>
              <a:rPr lang="en-CA" i="1" dirty="0" smtClean="0"/>
              <a:t>JCM v ANA </a:t>
            </a:r>
            <a:r>
              <a:rPr lang="en-CA" dirty="0" smtClean="0"/>
              <a:t>2012 BCSC 584 </a:t>
            </a:r>
          </a:p>
          <a:p>
            <a:pPr lvl="1"/>
            <a:r>
              <a:rPr lang="en-CA" dirty="0" smtClean="0"/>
              <a:t>Lesbian couple purchased sperm from anonymous donor, froze 13 straws</a:t>
            </a:r>
          </a:p>
          <a:p>
            <a:pPr lvl="1"/>
            <a:r>
              <a:rPr lang="en-CA" dirty="0" smtClean="0"/>
              <a:t>Upon separation, one wanted to use straws; other wanted straws destroyed</a:t>
            </a:r>
          </a:p>
          <a:p>
            <a:pPr lvl="1"/>
            <a:r>
              <a:rPr lang="en-CA" dirty="0" smtClean="0"/>
              <a:t>Held: sperm straws = property and were divided between the parties</a:t>
            </a:r>
          </a:p>
          <a:p>
            <a:r>
              <a:rPr lang="en-US" dirty="0" smtClean="0"/>
              <a:t>C.C. v A.W. 2005 ABQB 290</a:t>
            </a:r>
          </a:p>
          <a:p>
            <a:pPr lvl="1"/>
            <a:r>
              <a:rPr lang="en-US" dirty="0" smtClean="0"/>
              <a:t>AW provided sperm for creation of embryos used by C.C.; some remained frozen</a:t>
            </a:r>
          </a:p>
          <a:p>
            <a:pPr lvl="1"/>
            <a:r>
              <a:rPr lang="en-US" dirty="0" smtClean="0"/>
              <a:t>AW did not want further embryos released to C.C.</a:t>
            </a:r>
          </a:p>
          <a:p>
            <a:pPr lvl="1"/>
            <a:r>
              <a:rPr lang="en-US" dirty="0" smtClean="0"/>
              <a:t>Held: embryos = property owned by CC, AW had gifted sperm unreservedly</a:t>
            </a:r>
          </a:p>
          <a:p>
            <a:r>
              <a:rPr lang="en-US" i="1" dirty="0" smtClean="0"/>
              <a:t>Lam </a:t>
            </a:r>
            <a:r>
              <a:rPr lang="en-US" i="1" dirty="0"/>
              <a:t>v. UBC </a:t>
            </a:r>
            <a:r>
              <a:rPr lang="en-US" dirty="0"/>
              <a:t>2015 BCCA </a:t>
            </a:r>
            <a:r>
              <a:rPr lang="en-US" dirty="0" smtClean="0"/>
              <a:t>2  (class action case)</a:t>
            </a:r>
            <a:endParaRPr lang="en-US" dirty="0"/>
          </a:p>
          <a:p>
            <a:pPr lvl="1"/>
            <a:r>
              <a:rPr lang="en-US" dirty="0"/>
              <a:t>M</a:t>
            </a:r>
            <a:r>
              <a:rPr lang="en-US" dirty="0" smtClean="0"/>
              <a:t>en stored sperm for own future use, storage system failed</a:t>
            </a:r>
            <a:endParaRPr lang="en-US" dirty="0"/>
          </a:p>
          <a:p>
            <a:pPr lvl="1"/>
            <a:r>
              <a:rPr lang="en-US" dirty="0" smtClean="0"/>
              <a:t>Held: </a:t>
            </a:r>
            <a:r>
              <a:rPr lang="en-US" dirty="0"/>
              <a:t>f</a:t>
            </a:r>
            <a:r>
              <a:rPr lang="en-US" dirty="0" smtClean="0"/>
              <a:t>rozen sperm  = property of men who provided it for limited </a:t>
            </a:r>
            <a:r>
              <a:rPr lang="en-CA" dirty="0" smtClean="0"/>
              <a:t>purposes of </a:t>
            </a:r>
            <a:r>
              <a:rPr lang="en-CA" i="1" dirty="0" smtClean="0"/>
              <a:t>Warehouse Lien Act </a:t>
            </a:r>
          </a:p>
          <a:p>
            <a:pPr marL="0" indent="0">
              <a:buNone/>
            </a:pPr>
            <a:endParaRPr lang="en-CA" dirty="0"/>
          </a:p>
        </p:txBody>
      </p:sp>
    </p:spTree>
    <p:extLst>
      <p:ext uri="{BB962C8B-B14F-4D97-AF65-F5344CB8AC3E}">
        <p14:creationId xmlns:p14="http://schemas.microsoft.com/office/powerpoint/2010/main" val="1963734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BC Court of Appeal: cautionary approach</a:t>
            </a:r>
            <a:endParaRPr lang="en-CA" dirty="0"/>
          </a:p>
        </p:txBody>
      </p:sp>
      <p:sp>
        <p:nvSpPr>
          <p:cNvPr id="3" name="Content Placeholder 2"/>
          <p:cNvSpPr>
            <a:spLocks noGrp="1"/>
          </p:cNvSpPr>
          <p:nvPr>
            <p:ph idx="1"/>
          </p:nvPr>
        </p:nvSpPr>
        <p:spPr/>
        <p:txBody>
          <a:bodyPr>
            <a:normAutofit/>
          </a:bodyPr>
          <a:lstStyle/>
          <a:p>
            <a:pPr marL="0" indent="0">
              <a:buNone/>
            </a:pPr>
            <a:endParaRPr lang="en-CA" dirty="0" smtClean="0"/>
          </a:p>
          <a:p>
            <a:pPr marL="914400" lvl="4" indent="0">
              <a:buNone/>
            </a:pPr>
            <a:r>
              <a:rPr lang="en-CA" i="1" dirty="0" smtClean="0"/>
              <a:t>“. . . There are many situations in which the definition of property as it relates to human sperm arises. It is therefore important to ensure that defining human sperm as property on the facts of this case does not lead to the application of the same definition in very different circumstances.  Defining human sperm as property may bring with it a host of other legal rights and issues.  Uncertainty exists with respect to the contexts in which human sperm could be considered property, and it is necessary to carefully circumscribe the limitations of the definition in this case.”</a:t>
            </a:r>
          </a:p>
          <a:p>
            <a:pPr marL="0" lvl="8" indent="0">
              <a:spcBef>
                <a:spcPts val="2000"/>
              </a:spcBef>
              <a:buNone/>
            </a:pPr>
            <a:r>
              <a:rPr lang="en-CA" dirty="0"/>
              <a:t>	</a:t>
            </a:r>
            <a:r>
              <a:rPr lang="en-CA" dirty="0" smtClean="0"/>
              <a:t>		</a:t>
            </a:r>
            <a:r>
              <a:rPr lang="en-CA" sz="1600" dirty="0" smtClean="0"/>
              <a:t>Madam </a:t>
            </a:r>
            <a:r>
              <a:rPr lang="en-CA" sz="1600" dirty="0"/>
              <a:t>Justice Bennett, </a:t>
            </a:r>
            <a:r>
              <a:rPr lang="en-CA" sz="1600" i="1" dirty="0"/>
              <a:t>Lam v. UBC </a:t>
            </a:r>
            <a:r>
              <a:rPr lang="en-CA" sz="1600" dirty="0"/>
              <a:t>@ </a:t>
            </a:r>
            <a:r>
              <a:rPr lang="en-CA" sz="1600" dirty="0" err="1"/>
              <a:t>para</a:t>
            </a:r>
            <a:r>
              <a:rPr lang="en-CA" sz="1600" dirty="0"/>
              <a:t> 93</a:t>
            </a:r>
          </a:p>
          <a:p>
            <a:pPr lvl="1"/>
            <a:endParaRPr lang="en-CA" dirty="0"/>
          </a:p>
        </p:txBody>
      </p:sp>
    </p:spTree>
    <p:extLst>
      <p:ext uri="{BB962C8B-B14F-4D97-AF65-F5344CB8AC3E}">
        <p14:creationId xmlns:p14="http://schemas.microsoft.com/office/powerpoint/2010/main" val="534818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498475" y="1704975"/>
            <a:ext cx="6615271" cy="4421189"/>
          </a:xfrm>
        </p:spPr>
        <p:txBody>
          <a:bodyPr>
            <a:normAutofit/>
          </a:bodyPr>
          <a:lstStyle/>
          <a:p>
            <a:r>
              <a:rPr lang="en-CA" sz="2100" dirty="0" smtClean="0"/>
              <a:t>The lack of legislation in Canada respecting legal parentage where assisted reproduction is used created a gap in the law and lack of predictability. </a:t>
            </a:r>
          </a:p>
          <a:p>
            <a:r>
              <a:rPr lang="en-CA" sz="2200" dirty="0"/>
              <a:t>C</a:t>
            </a:r>
            <a:r>
              <a:rPr lang="en-CA" sz="2200" dirty="0" smtClean="0"/>
              <a:t>ouples using assisted reproduction experienced </a:t>
            </a:r>
            <a:r>
              <a:rPr lang="en-CA" sz="2200" dirty="0"/>
              <a:t>difficulties with respect to being recognized as parents to their </a:t>
            </a:r>
            <a:r>
              <a:rPr lang="en-CA" sz="2200" dirty="0" smtClean="0"/>
              <a:t>children– required to adopt their child or go to court to seek a declaration of parentage.</a:t>
            </a:r>
          </a:p>
          <a:p>
            <a:r>
              <a:rPr lang="en-CA" sz="2200" dirty="0" smtClean="0"/>
              <a:t>Case law was filling this legal void on an ad hoc basis.</a:t>
            </a:r>
          </a:p>
          <a:p>
            <a:endParaRPr lang="en-CA" dirty="0"/>
          </a:p>
          <a:p>
            <a:pPr>
              <a:buFont typeface="Arial" charset="0"/>
              <a:buNone/>
            </a:pPr>
            <a:endParaRPr lang="en-CA" dirty="0" smtClean="0"/>
          </a:p>
          <a:p>
            <a:endParaRPr lang="en-CA" dirty="0" smtClean="0"/>
          </a:p>
        </p:txBody>
      </p:sp>
      <p:sp>
        <p:nvSpPr>
          <p:cNvPr id="2" name="Title 1"/>
          <p:cNvSpPr>
            <a:spLocks noGrp="1"/>
          </p:cNvSpPr>
          <p:nvPr>
            <p:ph type="title"/>
          </p:nvPr>
        </p:nvSpPr>
        <p:spPr/>
        <p:txBody>
          <a:bodyPr/>
          <a:lstStyle/>
          <a:p>
            <a:r>
              <a:rPr lang="en-US" dirty="0"/>
              <a:t>Gap in the </a:t>
            </a:r>
            <a:r>
              <a:rPr lang="en-US" dirty="0" smtClean="0"/>
              <a:t>Law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Uniform Child Status Act</a:t>
            </a:r>
            <a:endParaRPr lang="en-CA" dirty="0"/>
          </a:p>
        </p:txBody>
      </p:sp>
      <p:sp>
        <p:nvSpPr>
          <p:cNvPr id="3" name="Content Placeholder 2"/>
          <p:cNvSpPr>
            <a:spLocks noGrp="1"/>
          </p:cNvSpPr>
          <p:nvPr>
            <p:ph idx="1"/>
          </p:nvPr>
        </p:nvSpPr>
        <p:spPr>
          <a:xfrm>
            <a:off x="498474" y="1473200"/>
            <a:ext cx="7556313" cy="4652963"/>
          </a:xfrm>
        </p:spPr>
        <p:txBody>
          <a:bodyPr>
            <a:normAutofit fontScale="92500" lnSpcReduction="20000"/>
          </a:bodyPr>
          <a:lstStyle/>
          <a:p>
            <a:r>
              <a:rPr lang="en-CA" dirty="0" smtClean="0"/>
              <a:t>Uniform Law Conference of Canada - uniform statutes recommended for enactment by relevant governments</a:t>
            </a:r>
          </a:p>
          <a:p>
            <a:r>
              <a:rPr lang="en-CA" dirty="0" smtClean="0"/>
              <a:t>Uniform Child Status Act - 2010</a:t>
            </a:r>
          </a:p>
          <a:p>
            <a:pPr lvl="1"/>
            <a:r>
              <a:rPr lang="en-CA" dirty="0" smtClean="0"/>
              <a:t>Replaced Uniform Child Status Act of 1992</a:t>
            </a:r>
          </a:p>
          <a:p>
            <a:pPr lvl="1"/>
            <a:r>
              <a:rPr lang="en-CA" dirty="0" smtClean="0"/>
              <a:t>Recommended provisions re:</a:t>
            </a:r>
          </a:p>
          <a:p>
            <a:pPr lvl="2"/>
            <a:r>
              <a:rPr lang="en-CA" dirty="0" smtClean="0"/>
              <a:t>Determination of parentage – ART and non- ART context</a:t>
            </a:r>
          </a:p>
          <a:p>
            <a:pPr lvl="2"/>
            <a:r>
              <a:rPr lang="en-CA" dirty="0" smtClean="0"/>
              <a:t>Use of declaratory orders</a:t>
            </a:r>
          </a:p>
          <a:p>
            <a:pPr lvl="2"/>
            <a:r>
              <a:rPr lang="en-CA" dirty="0" smtClean="0"/>
              <a:t>Treatment of </a:t>
            </a:r>
            <a:r>
              <a:rPr lang="en-CA" dirty="0" err="1" smtClean="0"/>
              <a:t>extraprovincial</a:t>
            </a:r>
            <a:r>
              <a:rPr lang="en-CA" dirty="0" smtClean="0"/>
              <a:t> orders </a:t>
            </a:r>
          </a:p>
          <a:p>
            <a:pPr lvl="2"/>
            <a:r>
              <a:rPr lang="en-CA" dirty="0" smtClean="0"/>
              <a:t>Application to children born outside Canada</a:t>
            </a:r>
          </a:p>
          <a:p>
            <a:pPr lvl="2"/>
            <a:r>
              <a:rPr lang="en-CA" dirty="0" smtClean="0">
                <a:hlinkClick r:id="rId3"/>
              </a:rPr>
              <a:t>http</a:t>
            </a:r>
            <a:r>
              <a:rPr lang="en-CA" dirty="0">
                <a:hlinkClick r:id="rId3"/>
              </a:rPr>
              <a:t>://</a:t>
            </a:r>
            <a:r>
              <a:rPr lang="en-CA" dirty="0" smtClean="0">
                <a:hlinkClick r:id="rId3"/>
              </a:rPr>
              <a:t>www.ulcc.ca/en/uniform-acts-new-order/current-uniform-acts/637-child-status/1495-uniform-child-status-act</a:t>
            </a:r>
            <a:endParaRPr lang="en-CA" dirty="0" smtClean="0"/>
          </a:p>
          <a:p>
            <a:r>
              <a:rPr lang="en-CA" dirty="0" smtClean="0"/>
              <a:t>BC first province to enact similar legislation - FLA largely follows the intention of the Uniform Act provisions, with some exceptions where BC went further (genetic connection not necessary, administrative registration regime)</a:t>
            </a:r>
            <a:endParaRPr lang="en-CA" dirty="0"/>
          </a:p>
        </p:txBody>
      </p:sp>
    </p:spTree>
    <p:extLst>
      <p:ext uri="{BB962C8B-B14F-4D97-AF65-F5344CB8AC3E}">
        <p14:creationId xmlns:p14="http://schemas.microsoft.com/office/powerpoint/2010/main" val="1893790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498475" y="1704975"/>
            <a:ext cx="6615271" cy="4421189"/>
          </a:xfrm>
        </p:spPr>
        <p:txBody>
          <a:bodyPr>
            <a:normAutofit/>
          </a:bodyPr>
          <a:lstStyle/>
          <a:p>
            <a:r>
              <a:rPr lang="en-CA" sz="2100" dirty="0" smtClean="0"/>
              <a:t>Before the BC Family Law Act came into force in 2013, BC  legislation </a:t>
            </a:r>
            <a:r>
              <a:rPr lang="en-CA" sz="2100" dirty="0"/>
              <a:t>assumed all children are conceived through sexual intercourse, and every child has a mother and </a:t>
            </a:r>
            <a:r>
              <a:rPr lang="en-CA" sz="2100" dirty="0" smtClean="0"/>
              <a:t>father.</a:t>
            </a:r>
          </a:p>
          <a:p>
            <a:r>
              <a:rPr lang="en-CA" sz="2100" dirty="0"/>
              <a:t>T</a:t>
            </a:r>
            <a:r>
              <a:rPr lang="en-CA" sz="2100" dirty="0" smtClean="0"/>
              <a:t>he </a:t>
            </a:r>
            <a:r>
              <a:rPr lang="en-CA" sz="2100" i="1" dirty="0"/>
              <a:t>Law and Equity Act, </a:t>
            </a:r>
            <a:r>
              <a:rPr lang="en-CA" sz="2100" dirty="0" err="1"/>
              <a:t>s.61</a:t>
            </a:r>
            <a:r>
              <a:rPr lang="en-CA" sz="2100" dirty="0"/>
              <a:t> established legal parentage, providing that </a:t>
            </a:r>
            <a:r>
              <a:rPr lang="en-CA" sz="2100" dirty="0" smtClean="0"/>
              <a:t>“a </a:t>
            </a:r>
            <a:r>
              <a:rPr lang="en-CA" sz="2100" dirty="0"/>
              <a:t>child was the child of his of her natural parents” (repealed in 2013).</a:t>
            </a:r>
          </a:p>
          <a:p>
            <a:r>
              <a:rPr lang="en-CA" sz="2200" dirty="0" smtClean="0"/>
              <a:t>FLA </a:t>
            </a:r>
            <a:r>
              <a:rPr lang="en-CA" sz="2200" dirty="0"/>
              <a:t>provides a comprehensive scheme to determine a child’s legal parents, including in situations where assisted reproductive technology (ART) is used</a:t>
            </a:r>
            <a:r>
              <a:rPr lang="en-CA" sz="2200" dirty="0" smtClean="0"/>
              <a:t>.</a:t>
            </a:r>
          </a:p>
          <a:p>
            <a:endParaRPr lang="en-CA" dirty="0"/>
          </a:p>
          <a:p>
            <a:pPr>
              <a:buFont typeface="Arial" charset="0"/>
              <a:buNone/>
            </a:pPr>
            <a:endParaRPr lang="en-CA" dirty="0" smtClean="0"/>
          </a:p>
          <a:p>
            <a:endParaRPr lang="en-CA" dirty="0" smtClean="0"/>
          </a:p>
        </p:txBody>
      </p:sp>
      <p:sp>
        <p:nvSpPr>
          <p:cNvPr id="2" name="Title 1"/>
          <p:cNvSpPr>
            <a:spLocks noGrp="1"/>
          </p:cNvSpPr>
          <p:nvPr>
            <p:ph type="title"/>
          </p:nvPr>
        </p:nvSpPr>
        <p:spPr/>
        <p:txBody>
          <a:bodyPr/>
          <a:lstStyle/>
          <a:p>
            <a:r>
              <a:rPr lang="en-US" dirty="0" smtClean="0"/>
              <a:t>Before the BC Family Law Act (FLA)</a:t>
            </a:r>
            <a:endParaRPr lang="en-US" dirty="0"/>
          </a:p>
        </p:txBody>
      </p:sp>
    </p:spTree>
    <p:extLst>
      <p:ext uri="{BB962C8B-B14F-4D97-AF65-F5344CB8AC3E}">
        <p14:creationId xmlns:p14="http://schemas.microsoft.com/office/powerpoint/2010/main" val="1960756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Family Law Act:  </a:t>
            </a:r>
            <a:r>
              <a:rPr lang="en-CA" dirty="0"/>
              <a:t>l</a:t>
            </a:r>
            <a:r>
              <a:rPr lang="en-CA" dirty="0" smtClean="0"/>
              <a:t>egal </a:t>
            </a:r>
            <a:r>
              <a:rPr lang="en-CA" dirty="0"/>
              <a:t>p</a:t>
            </a:r>
            <a:r>
              <a:rPr lang="en-CA" dirty="0" smtClean="0"/>
              <a:t>arentage </a:t>
            </a:r>
            <a:r>
              <a:rPr lang="en-CA" dirty="0"/>
              <a:t>e</a:t>
            </a:r>
            <a:r>
              <a:rPr lang="en-CA" dirty="0" smtClean="0"/>
              <a:t>stablished </a:t>
            </a:r>
            <a:r>
              <a:rPr lang="en-CA" dirty="0"/>
              <a:t>for </a:t>
            </a:r>
            <a:r>
              <a:rPr lang="en-CA" dirty="0" smtClean="0"/>
              <a:t>all </a:t>
            </a:r>
            <a:r>
              <a:rPr lang="en-CA" dirty="0"/>
              <a:t>p</a:t>
            </a:r>
            <a:r>
              <a:rPr lang="en-CA" dirty="0" smtClean="0"/>
              <a:t>urposes </a:t>
            </a:r>
            <a:r>
              <a:rPr lang="en-CA" sz="2000" b="1" dirty="0"/>
              <a:t/>
            </a:r>
            <a:br>
              <a:rPr lang="en-CA" sz="2000" b="1" dirty="0"/>
            </a:br>
            <a:endParaRPr lang="en-CA" sz="2000" dirty="0"/>
          </a:p>
        </p:txBody>
      </p:sp>
      <p:sp>
        <p:nvSpPr>
          <p:cNvPr id="4" name="Content Placeholder 3"/>
          <p:cNvSpPr>
            <a:spLocks noGrp="1"/>
          </p:cNvSpPr>
          <p:nvPr>
            <p:ph idx="1"/>
          </p:nvPr>
        </p:nvSpPr>
        <p:spPr>
          <a:xfrm>
            <a:off x="498474" y="1981200"/>
            <a:ext cx="7781926" cy="4402667"/>
          </a:xfrm>
        </p:spPr>
        <p:txBody>
          <a:bodyPr>
            <a:normAutofit fontScale="92500" lnSpcReduction="10000"/>
          </a:bodyPr>
          <a:lstStyle/>
          <a:p>
            <a:r>
              <a:rPr lang="en-CA" sz="2200" dirty="0" smtClean="0"/>
              <a:t>A </a:t>
            </a:r>
            <a:r>
              <a:rPr lang="en-CA" sz="2200" dirty="0"/>
              <a:t>determination of parentage under the Part 3 of the </a:t>
            </a:r>
            <a:r>
              <a:rPr lang="en-CA" sz="2200" i="1" dirty="0"/>
              <a:t>FLA</a:t>
            </a:r>
            <a:r>
              <a:rPr lang="en-CA" sz="2200" dirty="0"/>
              <a:t> is a determination of parentage </a:t>
            </a:r>
            <a:r>
              <a:rPr lang="en-CA" sz="2200" b="1" dirty="0"/>
              <a:t>for all purposes </a:t>
            </a:r>
            <a:r>
              <a:rPr lang="en-CA" sz="2200" dirty="0"/>
              <a:t>in British </a:t>
            </a:r>
            <a:r>
              <a:rPr lang="en-CA" sz="2200" dirty="0" smtClean="0"/>
              <a:t>Columbia</a:t>
            </a:r>
          </a:p>
          <a:p>
            <a:r>
              <a:rPr lang="en-CA" dirty="0"/>
              <a:t>Legal parentage is important because:</a:t>
            </a:r>
          </a:p>
          <a:p>
            <a:pPr lvl="1"/>
            <a:r>
              <a:rPr lang="en-CA" dirty="0"/>
              <a:t>Establishes a child’s identity, e.g., family name, family relationships, cultural heritage </a:t>
            </a:r>
          </a:p>
          <a:p>
            <a:pPr lvl="1"/>
            <a:r>
              <a:rPr lang="en-CA" dirty="0"/>
              <a:t>Determines inheritance rights, e.g., who inherits when a parent dies without a will</a:t>
            </a:r>
          </a:p>
          <a:p>
            <a:pPr lvl="1"/>
            <a:r>
              <a:rPr lang="en-CA" dirty="0"/>
              <a:t>Determines who is presumed to be a child’s guardian under the </a:t>
            </a:r>
            <a:r>
              <a:rPr lang="en-CA" i="1" dirty="0"/>
              <a:t>Family Law Act </a:t>
            </a:r>
            <a:r>
              <a:rPr lang="en-CA" dirty="0"/>
              <a:t>(with limitations – s. 39)</a:t>
            </a:r>
            <a:endParaRPr lang="en-CA" i="1" dirty="0"/>
          </a:p>
          <a:p>
            <a:pPr lvl="1"/>
            <a:r>
              <a:rPr lang="en-CA" dirty="0"/>
              <a:t>Imposes child support obligations (although persons who are not legal parents, such as step-parents, can also have support obligations)</a:t>
            </a:r>
          </a:p>
          <a:p>
            <a:r>
              <a:rPr lang="en-CA" dirty="0"/>
              <a:t>In the ART context, </a:t>
            </a:r>
            <a:r>
              <a:rPr lang="en-CA" i="1" dirty="0"/>
              <a:t>intention to parent </a:t>
            </a:r>
            <a:r>
              <a:rPr lang="en-CA" dirty="0"/>
              <a:t>now trumps genetic connection to the child in determining who is the legal parent. </a:t>
            </a:r>
          </a:p>
          <a:p>
            <a:endParaRPr lang="en-CA" dirty="0"/>
          </a:p>
        </p:txBody>
      </p:sp>
    </p:spTree>
    <p:custDataLst>
      <p:tags r:id="rId1"/>
    </p:custDataLst>
    <p:extLst>
      <p:ext uri="{BB962C8B-B14F-4D97-AF65-F5344CB8AC3E}">
        <p14:creationId xmlns:p14="http://schemas.microsoft.com/office/powerpoint/2010/main" val="17450845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692696"/>
            <a:ext cx="8075240" cy="794352"/>
          </a:xfrm>
        </p:spPr>
        <p:txBody>
          <a:bodyPr>
            <a:normAutofit/>
          </a:bodyPr>
          <a:lstStyle/>
          <a:p>
            <a:r>
              <a:rPr lang="en-CA" dirty="0" smtClean="0"/>
              <a:t>Family Law Act (</a:t>
            </a:r>
            <a:r>
              <a:rPr lang="en-CA" dirty="0"/>
              <a:t>BC) Sections</a:t>
            </a:r>
          </a:p>
        </p:txBody>
      </p:sp>
      <p:sp>
        <p:nvSpPr>
          <p:cNvPr id="5" name="Text Placeholder 4"/>
          <p:cNvSpPr>
            <a:spLocks noGrp="1"/>
          </p:cNvSpPr>
          <p:nvPr>
            <p:ph type="body" idx="1"/>
          </p:nvPr>
        </p:nvSpPr>
        <p:spPr/>
        <p:txBody>
          <a:bodyPr/>
          <a:lstStyle/>
          <a:p>
            <a:r>
              <a:rPr lang="en-CA" dirty="0" smtClean="0">
                <a:latin typeface="+mj-lt"/>
              </a:rPr>
              <a:t>ART-conceived children</a:t>
            </a:r>
            <a:endParaRPr lang="en-CA" dirty="0">
              <a:latin typeface="+mj-lt"/>
            </a:endParaRPr>
          </a:p>
        </p:txBody>
      </p:sp>
      <p:sp>
        <p:nvSpPr>
          <p:cNvPr id="7" name="Text Placeholder 6"/>
          <p:cNvSpPr>
            <a:spLocks noGrp="1"/>
          </p:cNvSpPr>
          <p:nvPr>
            <p:ph type="body" sz="half" idx="3"/>
          </p:nvPr>
        </p:nvSpPr>
        <p:spPr/>
        <p:txBody>
          <a:bodyPr>
            <a:normAutofit/>
          </a:bodyPr>
          <a:lstStyle/>
          <a:p>
            <a:r>
              <a:rPr lang="en-CA" dirty="0" smtClean="0">
                <a:latin typeface="+mj-lt"/>
              </a:rPr>
              <a:t>Non-ART-conceived children</a:t>
            </a:r>
            <a:endParaRPr lang="en-CA" dirty="0">
              <a:latin typeface="+mj-lt"/>
            </a:endParaRPr>
          </a:p>
        </p:txBody>
      </p:sp>
      <p:sp>
        <p:nvSpPr>
          <p:cNvPr id="6" name="Content Placeholder 5"/>
          <p:cNvSpPr>
            <a:spLocks noGrp="1"/>
          </p:cNvSpPr>
          <p:nvPr>
            <p:ph sz="quarter" idx="2"/>
          </p:nvPr>
        </p:nvSpPr>
        <p:spPr>
          <a:xfrm>
            <a:off x="457200" y="2514600"/>
            <a:ext cx="4258816" cy="3845720"/>
          </a:xfrm>
        </p:spPr>
        <p:txBody>
          <a:bodyPr>
            <a:normAutofit lnSpcReduction="10000"/>
          </a:bodyPr>
          <a:lstStyle/>
          <a:p>
            <a:pPr>
              <a:buFont typeface="Wingdings" pitchFamily="2" charset="2"/>
              <a:buChar char="v"/>
            </a:pPr>
            <a:r>
              <a:rPr lang="en-CA" sz="1600" dirty="0" smtClean="0">
                <a:latin typeface="+mj-lt"/>
              </a:rPr>
              <a:t>Where the parties require the assistance of donors for human reproductive genetic materials, embryo and/or the  assistance of surrogates and /or fertility treatments</a:t>
            </a:r>
          </a:p>
          <a:p>
            <a:pPr>
              <a:buFont typeface="Wingdings" pitchFamily="2" charset="2"/>
              <a:buChar char="v"/>
            </a:pPr>
            <a:r>
              <a:rPr lang="en-CA" sz="1600" dirty="0" smtClean="0">
                <a:latin typeface="+mj-lt"/>
              </a:rPr>
              <a:t>If ART-conceived children, the relevant sections of the FLA will be:</a:t>
            </a:r>
          </a:p>
          <a:p>
            <a:pPr lvl="1">
              <a:buFont typeface="Wingdings" pitchFamily="2" charset="2"/>
              <a:buChar char="v"/>
            </a:pPr>
            <a:r>
              <a:rPr lang="en-CA" sz="1600" dirty="0" smtClean="0">
                <a:latin typeface="+mj-lt"/>
              </a:rPr>
              <a:t>S. 24  Donor not automatically parent</a:t>
            </a:r>
          </a:p>
          <a:p>
            <a:pPr lvl="1">
              <a:buFont typeface="Wingdings" pitchFamily="2" charset="2"/>
              <a:buChar char="v"/>
            </a:pPr>
            <a:r>
              <a:rPr lang="en-CA" sz="1600" dirty="0" smtClean="0">
                <a:latin typeface="+mj-lt"/>
              </a:rPr>
              <a:t>S. 27 Parentage if assisted reproduction</a:t>
            </a:r>
          </a:p>
          <a:p>
            <a:pPr lvl="1">
              <a:buFont typeface="Wingdings" pitchFamily="2" charset="2"/>
              <a:buChar char="v"/>
            </a:pPr>
            <a:r>
              <a:rPr lang="en-CA" sz="1600" dirty="0" smtClean="0">
                <a:latin typeface="+mj-lt"/>
              </a:rPr>
              <a:t>S. 28 Parentage if assisted reproduction after death </a:t>
            </a:r>
          </a:p>
          <a:p>
            <a:pPr lvl="1">
              <a:buFont typeface="Wingdings" pitchFamily="2" charset="2"/>
              <a:buChar char="v"/>
            </a:pPr>
            <a:r>
              <a:rPr lang="en-CA" sz="1600" dirty="0" smtClean="0">
                <a:latin typeface="+mj-lt"/>
              </a:rPr>
              <a:t>S. 29 Parentage if surrogacy arrangement</a:t>
            </a:r>
          </a:p>
          <a:p>
            <a:pPr lvl="1">
              <a:buFont typeface="Wingdings" pitchFamily="2" charset="2"/>
              <a:buChar char="v"/>
            </a:pPr>
            <a:r>
              <a:rPr lang="en-CA" sz="1600" dirty="0" smtClean="0">
                <a:latin typeface="+mj-lt"/>
              </a:rPr>
              <a:t>S. 30 Parentage if other arrangement</a:t>
            </a:r>
          </a:p>
          <a:p>
            <a:pPr lvl="1">
              <a:buFont typeface="Wingdings" pitchFamily="2" charset="2"/>
              <a:buChar char="v"/>
            </a:pPr>
            <a:endParaRPr lang="en-CA" sz="1600" dirty="0" smtClean="0">
              <a:latin typeface="+mj-lt"/>
            </a:endParaRPr>
          </a:p>
          <a:p>
            <a:pPr marL="457200" lvl="1" indent="0">
              <a:buNone/>
            </a:pPr>
            <a:endParaRPr lang="en-CA" sz="1000" dirty="0"/>
          </a:p>
        </p:txBody>
      </p:sp>
      <p:sp>
        <p:nvSpPr>
          <p:cNvPr id="8" name="Content Placeholder 7"/>
          <p:cNvSpPr>
            <a:spLocks noGrp="1"/>
          </p:cNvSpPr>
          <p:nvPr>
            <p:ph sz="quarter" idx="4"/>
          </p:nvPr>
        </p:nvSpPr>
        <p:spPr>
          <a:xfrm>
            <a:off x="4499993" y="2514600"/>
            <a:ext cx="4392488" cy="3845720"/>
          </a:xfrm>
        </p:spPr>
        <p:txBody>
          <a:bodyPr>
            <a:normAutofit/>
          </a:bodyPr>
          <a:lstStyle/>
          <a:p>
            <a:pPr>
              <a:buFont typeface="Wingdings" pitchFamily="2" charset="2"/>
              <a:buChar char="v"/>
            </a:pPr>
            <a:r>
              <a:rPr lang="en-CA" sz="1600" dirty="0" smtClean="0">
                <a:latin typeface="+mj-lt"/>
              </a:rPr>
              <a:t>Where the parties have </a:t>
            </a:r>
            <a:r>
              <a:rPr lang="en-CA" sz="1600" dirty="0">
                <a:latin typeface="+mj-lt"/>
              </a:rPr>
              <a:t> </a:t>
            </a:r>
            <a:r>
              <a:rPr lang="en-CA" sz="1600" dirty="0" smtClean="0">
                <a:latin typeface="+mj-lt"/>
              </a:rPr>
              <a:t>sexual intercourse to conceive their children without any assistance of donors, surrogates or insemination or transplanting services at fertility clinics</a:t>
            </a:r>
            <a:endParaRPr lang="en-CA" sz="1600" dirty="0">
              <a:latin typeface="+mj-lt"/>
            </a:endParaRPr>
          </a:p>
          <a:p>
            <a:pPr>
              <a:buFont typeface="Wingdings" pitchFamily="2" charset="2"/>
              <a:buChar char="v"/>
            </a:pPr>
            <a:r>
              <a:rPr lang="en-CA" sz="1600" dirty="0" smtClean="0">
                <a:latin typeface="+mj-lt"/>
              </a:rPr>
              <a:t>If Non-ART conceived children, the relevant sections of the FLA will be: </a:t>
            </a:r>
          </a:p>
          <a:p>
            <a:pPr lvl="1">
              <a:buFont typeface="Wingdings" pitchFamily="2" charset="2"/>
              <a:buChar char="v"/>
            </a:pPr>
            <a:r>
              <a:rPr lang="en-CA" sz="1600" dirty="0" smtClean="0">
                <a:latin typeface="+mj-lt"/>
              </a:rPr>
              <a:t>S. 26 Parentage if no assisted reproduction</a:t>
            </a:r>
          </a:p>
          <a:p>
            <a:pPr marL="457200" lvl="1" indent="0">
              <a:buNone/>
            </a:pPr>
            <a:endParaRPr lang="en-CA" sz="1000" dirty="0" smtClean="0"/>
          </a:p>
        </p:txBody>
      </p:sp>
    </p:spTree>
    <p:custDataLst>
      <p:tags r:id="rId1"/>
    </p:custDataLst>
    <p:extLst>
      <p:ext uri="{BB962C8B-B14F-4D97-AF65-F5344CB8AC3E}">
        <p14:creationId xmlns:p14="http://schemas.microsoft.com/office/powerpoint/2010/main" val="33430302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Key terms – </a:t>
            </a:r>
            <a:r>
              <a:rPr lang="en-CA" i="1" dirty="0" smtClean="0"/>
              <a:t>FLA</a:t>
            </a:r>
            <a:r>
              <a:rPr lang="en-CA" dirty="0" smtClean="0"/>
              <a:t> s. 20(1) </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Birth mother</a:t>
            </a:r>
          </a:p>
          <a:p>
            <a:pPr lvl="1"/>
            <a:r>
              <a:rPr lang="en-CA" dirty="0" smtClean="0"/>
              <a:t>The person who gives birth to, or is delivered of, a child</a:t>
            </a:r>
          </a:p>
          <a:p>
            <a:pPr lvl="1"/>
            <a:r>
              <a:rPr lang="en-CA" dirty="0" smtClean="0"/>
              <a:t>Applies whether or not birth mother genetically linked to child and whether or not she intends to raise child</a:t>
            </a:r>
          </a:p>
          <a:p>
            <a:pPr lvl="1"/>
            <a:r>
              <a:rPr lang="en-CA" dirty="0" smtClean="0"/>
              <a:t>Definition consistent with </a:t>
            </a:r>
            <a:r>
              <a:rPr lang="en-CA" i="1" dirty="0" smtClean="0"/>
              <a:t>Vital Statistics Act </a:t>
            </a:r>
            <a:endParaRPr lang="en-CA" dirty="0" smtClean="0"/>
          </a:p>
          <a:p>
            <a:r>
              <a:rPr lang="en-CA" dirty="0" smtClean="0"/>
              <a:t>Donor</a:t>
            </a:r>
          </a:p>
          <a:p>
            <a:pPr lvl="1"/>
            <a:r>
              <a:rPr lang="en-CA" dirty="0" smtClean="0"/>
              <a:t>Includes sperm</a:t>
            </a:r>
            <a:r>
              <a:rPr lang="en-CA" dirty="0"/>
              <a:t> </a:t>
            </a:r>
            <a:r>
              <a:rPr lang="en-CA" dirty="0" smtClean="0"/>
              <a:t>and egg donors</a:t>
            </a:r>
          </a:p>
          <a:p>
            <a:pPr lvl="1"/>
            <a:r>
              <a:rPr lang="en-CA" dirty="0"/>
              <a:t>A</a:t>
            </a:r>
            <a:r>
              <a:rPr lang="en-CA" dirty="0" smtClean="0"/>
              <a:t>pplies only if person provides genetic material for purpose other than their own reproductive use </a:t>
            </a:r>
          </a:p>
          <a:p>
            <a:r>
              <a:rPr lang="en-CA" dirty="0" smtClean="0"/>
              <a:t>Intended parent(s)</a:t>
            </a:r>
          </a:p>
          <a:p>
            <a:pPr lvl="1"/>
            <a:r>
              <a:rPr lang="en-CA" dirty="0" smtClean="0"/>
              <a:t>Person (or 2 persons married or in marriage-like relationship) who intend to be parents using ART and make written agreement with birth mother</a:t>
            </a:r>
            <a:endParaRPr lang="en-CA" dirty="0"/>
          </a:p>
        </p:txBody>
      </p:sp>
    </p:spTree>
    <p:extLst>
      <p:ext uri="{BB962C8B-B14F-4D97-AF65-F5344CB8AC3E}">
        <p14:creationId xmlns:p14="http://schemas.microsoft.com/office/powerpoint/2010/main" val="2725452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Parentage where sexual </a:t>
            </a:r>
            <a:r>
              <a:rPr lang="en-US" dirty="0" smtClean="0"/>
              <a:t>intercourse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FLA </a:t>
            </a:r>
            <a:r>
              <a:rPr lang="en-US" dirty="0"/>
              <a:t>Section 26(1) provides that parents of a child not conceived by way of ART </a:t>
            </a:r>
            <a:r>
              <a:rPr lang="en-US" dirty="0" smtClean="0"/>
              <a:t>are:</a:t>
            </a:r>
          </a:p>
          <a:p>
            <a:pPr lvl="1"/>
            <a:r>
              <a:rPr lang="en-US" dirty="0" smtClean="0"/>
              <a:t> </a:t>
            </a:r>
            <a:r>
              <a:rPr lang="en-US" dirty="0"/>
              <a:t>the birth </a:t>
            </a:r>
            <a:r>
              <a:rPr lang="en-US" dirty="0" smtClean="0"/>
              <a:t>mother </a:t>
            </a:r>
            <a:r>
              <a:rPr lang="en-US" dirty="0"/>
              <a:t>and </a:t>
            </a:r>
            <a:endParaRPr lang="en-US" dirty="0" smtClean="0"/>
          </a:p>
          <a:p>
            <a:pPr lvl="1"/>
            <a:r>
              <a:rPr lang="en-US" dirty="0" smtClean="0"/>
              <a:t>the </a:t>
            </a:r>
            <a:r>
              <a:rPr lang="en-US" dirty="0"/>
              <a:t>biological </a:t>
            </a:r>
            <a:r>
              <a:rPr lang="en-US" dirty="0" smtClean="0"/>
              <a:t>father</a:t>
            </a:r>
            <a:endParaRPr lang="en-US" dirty="0"/>
          </a:p>
          <a:p>
            <a:pPr marL="228600" lvl="1">
              <a:spcBef>
                <a:spcPts val="2000"/>
              </a:spcBef>
              <a:buClr>
                <a:schemeClr val="accent1"/>
              </a:buClr>
            </a:pPr>
            <a:r>
              <a:rPr lang="en-US" dirty="0" smtClean="0"/>
              <a:t>Presumptions </a:t>
            </a:r>
            <a:r>
              <a:rPr lang="en-US" dirty="0"/>
              <a:t>of paternity for a child born to a woman in a relationship with a </a:t>
            </a:r>
            <a:r>
              <a:rPr lang="en-US" dirty="0" smtClean="0"/>
              <a:t>man include: was  in a relationship with the mother at the time of conception;  acknowledged the child as their own (s. 26(2))</a:t>
            </a:r>
          </a:p>
          <a:p>
            <a:pPr marL="228600" lvl="1">
              <a:spcBef>
                <a:spcPts val="2000"/>
              </a:spcBef>
              <a:buClr>
                <a:schemeClr val="accent1"/>
              </a:buClr>
            </a:pPr>
            <a:r>
              <a:rPr lang="en-US" dirty="0" smtClean="0"/>
              <a:t>s</a:t>
            </a:r>
            <a:r>
              <a:rPr lang="en-US" dirty="0"/>
              <a:t>. 26(2) presumptions do not apply if more than one person can </a:t>
            </a:r>
            <a:r>
              <a:rPr lang="en-US" dirty="0" smtClean="0"/>
              <a:t>claim parentage</a:t>
            </a:r>
          </a:p>
          <a:p>
            <a:pPr marL="228600" lvl="1">
              <a:spcBef>
                <a:spcPts val="2000"/>
              </a:spcBef>
              <a:buClr>
                <a:schemeClr val="accent1"/>
              </a:buClr>
            </a:pPr>
            <a:r>
              <a:rPr lang="en-CA" dirty="0" smtClean="0"/>
              <a:t>If </a:t>
            </a:r>
            <a:r>
              <a:rPr lang="en-CA" dirty="0"/>
              <a:t>paternity is disputed, </a:t>
            </a:r>
            <a:r>
              <a:rPr lang="en-CA" dirty="0" smtClean="0"/>
              <a:t>DNA/ paternity </a:t>
            </a:r>
            <a:r>
              <a:rPr lang="en-CA" dirty="0"/>
              <a:t>testing may be </a:t>
            </a:r>
            <a:r>
              <a:rPr lang="en-CA" dirty="0" smtClean="0"/>
              <a:t>used</a:t>
            </a:r>
            <a:endParaRPr lang="en-US" dirty="0" smtClean="0"/>
          </a:p>
          <a:p>
            <a:pPr marL="228600" lvl="1">
              <a:spcBef>
                <a:spcPts val="2000"/>
              </a:spcBef>
              <a:buClr>
                <a:schemeClr val="accent1"/>
              </a:buClr>
            </a:pPr>
            <a:r>
              <a:rPr lang="en-US" sz="2200" b="1" dirty="0" smtClean="0">
                <a:solidFill>
                  <a:schemeClr val="accent1"/>
                </a:solidFill>
              </a:rPr>
              <a:t>TAKE AWAY: </a:t>
            </a:r>
            <a:r>
              <a:rPr lang="en-US" sz="2200" dirty="0" smtClean="0">
                <a:solidFill>
                  <a:schemeClr val="accent1"/>
                </a:solidFill>
              </a:rPr>
              <a:t>where assisted reproduction is not used, parentage is determined under this section despite any other intention </a:t>
            </a:r>
            <a:endParaRPr lang="en-US" sz="2200" dirty="0">
              <a:solidFill>
                <a:schemeClr val="accent1"/>
              </a:solidFill>
            </a:endParaRPr>
          </a:p>
          <a:p>
            <a:endParaRPr lang="en-US" dirty="0"/>
          </a:p>
          <a:p>
            <a:endParaRPr lang="en-US" dirty="0"/>
          </a:p>
        </p:txBody>
      </p:sp>
    </p:spTree>
    <p:extLst>
      <p:ext uri="{BB962C8B-B14F-4D97-AF65-F5344CB8AC3E}">
        <p14:creationId xmlns:p14="http://schemas.microsoft.com/office/powerpoint/2010/main" val="23228326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birth mother and her partner where ART used(s.27)</a:t>
            </a:r>
            <a:endParaRPr lang="en-US" dirty="0"/>
          </a:p>
        </p:txBody>
      </p:sp>
      <p:sp>
        <p:nvSpPr>
          <p:cNvPr id="3" name="Content Placeholder 2"/>
          <p:cNvSpPr>
            <a:spLocks noGrp="1"/>
          </p:cNvSpPr>
          <p:nvPr>
            <p:ph idx="1"/>
          </p:nvPr>
        </p:nvSpPr>
        <p:spPr/>
        <p:txBody>
          <a:bodyPr>
            <a:normAutofit fontScale="85000" lnSpcReduction="10000"/>
          </a:bodyPr>
          <a:lstStyle/>
          <a:p>
            <a:pPr>
              <a:defRPr/>
            </a:pPr>
            <a:r>
              <a:rPr lang="en-CA" dirty="0"/>
              <a:t>B</a:t>
            </a:r>
            <a:r>
              <a:rPr lang="en-CA" dirty="0" smtClean="0"/>
              <a:t>irth mother</a:t>
            </a:r>
            <a:r>
              <a:rPr lang="en-CA" b="1" dirty="0"/>
              <a:t> </a:t>
            </a:r>
            <a:r>
              <a:rPr lang="en-CA" b="1" dirty="0" smtClean="0"/>
              <a:t>= </a:t>
            </a:r>
            <a:r>
              <a:rPr lang="en-CA" dirty="0" smtClean="0"/>
              <a:t>parent whether </a:t>
            </a:r>
            <a:r>
              <a:rPr lang="en-CA" dirty="0"/>
              <a:t>or not </a:t>
            </a:r>
            <a:r>
              <a:rPr lang="en-CA" dirty="0" smtClean="0"/>
              <a:t>they provided </a:t>
            </a:r>
            <a:r>
              <a:rPr lang="en-CA" dirty="0"/>
              <a:t>the egg or </a:t>
            </a:r>
            <a:r>
              <a:rPr lang="en-CA" dirty="0" smtClean="0"/>
              <a:t>embryo</a:t>
            </a:r>
          </a:p>
          <a:p>
            <a:pPr>
              <a:defRPr/>
            </a:pPr>
            <a:r>
              <a:rPr lang="en-CA" dirty="0" smtClean="0"/>
              <a:t>Partner of birth mother presumed </a:t>
            </a:r>
            <a:r>
              <a:rPr lang="en-CA" dirty="0"/>
              <a:t>to be the </a:t>
            </a:r>
            <a:r>
              <a:rPr lang="en-CA" dirty="0" smtClean="0"/>
              <a:t>other parent </a:t>
            </a:r>
          </a:p>
          <a:p>
            <a:pPr lvl="1">
              <a:defRPr/>
            </a:pPr>
            <a:r>
              <a:rPr lang="en-CA" dirty="0"/>
              <a:t>W</a:t>
            </a:r>
            <a:r>
              <a:rPr lang="en-CA" dirty="0" smtClean="0"/>
              <a:t>hether </a:t>
            </a:r>
            <a:r>
              <a:rPr lang="en-CA" dirty="0"/>
              <a:t>or not that person provided genetic </a:t>
            </a:r>
            <a:r>
              <a:rPr lang="en-CA" dirty="0" smtClean="0"/>
              <a:t>material</a:t>
            </a:r>
          </a:p>
          <a:p>
            <a:pPr lvl="1">
              <a:defRPr/>
            </a:pPr>
            <a:r>
              <a:rPr lang="en-CA" dirty="0" smtClean="0"/>
              <a:t>Exception: if partner proves they did </a:t>
            </a:r>
            <a:r>
              <a:rPr lang="en-CA" dirty="0"/>
              <a:t>not </a:t>
            </a:r>
            <a:r>
              <a:rPr lang="en-CA" dirty="0" smtClean="0"/>
              <a:t>consent to be a parent, or withdrew consent</a:t>
            </a:r>
            <a:r>
              <a:rPr lang="en-CA" dirty="0"/>
              <a:t> </a:t>
            </a:r>
            <a:r>
              <a:rPr lang="en-CA" dirty="0" smtClean="0"/>
              <a:t>prior to conception</a:t>
            </a:r>
          </a:p>
          <a:p>
            <a:pPr>
              <a:defRPr/>
            </a:pPr>
            <a:r>
              <a:rPr lang="en-CA" dirty="0" smtClean="0"/>
              <a:t>No agreement or declaration of parentage required</a:t>
            </a:r>
          </a:p>
          <a:p>
            <a:pPr marL="228600" lvl="1">
              <a:spcBef>
                <a:spcPts val="2000"/>
              </a:spcBef>
              <a:buClr>
                <a:schemeClr val="accent1"/>
              </a:buClr>
              <a:defRPr/>
            </a:pPr>
            <a:r>
              <a:rPr lang="en-CA" sz="2000" b="1" dirty="0"/>
              <a:t>EXCEPTION</a:t>
            </a:r>
            <a:r>
              <a:rPr lang="en-CA" sz="2000" dirty="0"/>
              <a:t>:  </a:t>
            </a:r>
            <a:r>
              <a:rPr lang="en-CA" sz="2000" dirty="0" smtClean="0"/>
              <a:t>s. 27 does NOT </a:t>
            </a:r>
            <a:r>
              <a:rPr lang="en-CA" sz="2000" dirty="0"/>
              <a:t>apply if the birth qualifies as a surrogacy under s. 29</a:t>
            </a:r>
            <a:endParaRPr lang="en-CA" sz="2000" b="1" dirty="0"/>
          </a:p>
          <a:p>
            <a:pPr marL="0" indent="0">
              <a:buNone/>
              <a:defRPr/>
            </a:pPr>
            <a:r>
              <a:rPr lang="en-CA" sz="2400" b="1" dirty="0" smtClean="0">
                <a:solidFill>
                  <a:srgbClr val="674A74"/>
                </a:solidFill>
              </a:rPr>
              <a:t>TAKE AWAY</a:t>
            </a:r>
            <a:r>
              <a:rPr lang="en-CA" sz="2400" b="1" dirty="0" smtClean="0">
                <a:solidFill>
                  <a:schemeClr val="accent1"/>
                </a:solidFill>
              </a:rPr>
              <a:t>: </a:t>
            </a:r>
            <a:r>
              <a:rPr lang="en-CA" sz="2400" dirty="0" smtClean="0">
                <a:solidFill>
                  <a:schemeClr val="accent1"/>
                </a:solidFill>
              </a:rPr>
              <a:t> Unless surrogacy is used, the birth mother and  partner (heterosexual, lesbian, transgendered, transsexual </a:t>
            </a:r>
            <a:r>
              <a:rPr lang="en-CA" sz="2400" dirty="0" err="1" smtClean="0">
                <a:solidFill>
                  <a:schemeClr val="accent1"/>
                </a:solidFill>
              </a:rPr>
              <a:t>etc</a:t>
            </a:r>
            <a:r>
              <a:rPr lang="en-CA" sz="2400" dirty="0" smtClean="0">
                <a:solidFill>
                  <a:schemeClr val="accent1"/>
                </a:solidFill>
              </a:rPr>
              <a:t>) are the legal parents of the child, generally.</a:t>
            </a:r>
            <a:endParaRPr lang="en-CA" sz="2400" dirty="0">
              <a:solidFill>
                <a:schemeClr val="accent1"/>
              </a:solidFill>
            </a:endParaRPr>
          </a:p>
          <a:p>
            <a:endParaRPr lang="en-US" dirty="0"/>
          </a:p>
        </p:txBody>
      </p:sp>
    </p:spTree>
    <p:extLst>
      <p:ext uri="{BB962C8B-B14F-4D97-AF65-F5344CB8AC3E}">
        <p14:creationId xmlns:p14="http://schemas.microsoft.com/office/powerpoint/2010/main" val="2325540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Presentation</a:t>
            </a:r>
            <a:endParaRPr lang="en-US" i="1" dirty="0"/>
          </a:p>
        </p:txBody>
      </p:sp>
      <p:sp>
        <p:nvSpPr>
          <p:cNvPr id="3" name="Content Placeholder 2"/>
          <p:cNvSpPr>
            <a:spLocks noGrp="1"/>
          </p:cNvSpPr>
          <p:nvPr>
            <p:ph idx="1"/>
          </p:nvPr>
        </p:nvSpPr>
        <p:spPr/>
        <p:txBody>
          <a:bodyPr>
            <a:normAutofit/>
          </a:bodyPr>
          <a:lstStyle/>
          <a:p>
            <a:pPr marL="457200" indent="-457200">
              <a:buAutoNum type="arabicPeriod"/>
            </a:pPr>
            <a:r>
              <a:rPr lang="en-US" dirty="0" smtClean="0"/>
              <a:t>Federal law respecting Assisted Reproduction </a:t>
            </a:r>
          </a:p>
          <a:p>
            <a:pPr marL="457200" indent="-457200">
              <a:buAutoNum type="arabicPeriod"/>
            </a:pPr>
            <a:r>
              <a:rPr lang="en-US" dirty="0" smtClean="0"/>
              <a:t>British Columbia Family Law Act Part 3: Parentage</a:t>
            </a:r>
          </a:p>
          <a:p>
            <a:pPr marL="457200" indent="-457200">
              <a:buAutoNum type="arabicPeriod"/>
            </a:pPr>
            <a:r>
              <a:rPr lang="en-US" dirty="0" smtClean="0"/>
              <a:t>Overview of other provinces</a:t>
            </a:r>
          </a:p>
          <a:p>
            <a:pPr marL="457200" indent="-457200">
              <a:buAutoNum type="arabicPeriod"/>
            </a:pPr>
            <a:r>
              <a:rPr lang="en-US" dirty="0" smtClean="0"/>
              <a:t>Looking forward: </a:t>
            </a:r>
            <a:r>
              <a:rPr lang="en-US" dirty="0" err="1" smtClean="0"/>
              <a:t>forseeable</a:t>
            </a:r>
            <a:r>
              <a:rPr lang="en-US" dirty="0" smtClean="0"/>
              <a:t> issues and challenges</a:t>
            </a:r>
            <a:endParaRPr lang="en-US" dirty="0"/>
          </a:p>
        </p:txBody>
      </p:sp>
    </p:spTree>
    <p:extLst>
      <p:ext uri="{BB962C8B-B14F-4D97-AF65-F5344CB8AC3E}">
        <p14:creationId xmlns:p14="http://schemas.microsoft.com/office/powerpoint/2010/main" val="3297372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donor- sperm donor or egg donor (s.24)</a:t>
            </a:r>
            <a:endParaRPr lang="en-US" dirty="0"/>
          </a:p>
        </p:txBody>
      </p:sp>
      <p:sp>
        <p:nvSpPr>
          <p:cNvPr id="3" name="Content Placeholder 2"/>
          <p:cNvSpPr>
            <a:spLocks noGrp="1"/>
          </p:cNvSpPr>
          <p:nvPr>
            <p:ph idx="1"/>
          </p:nvPr>
        </p:nvSpPr>
        <p:spPr>
          <a:xfrm>
            <a:off x="676274" y="1765300"/>
            <a:ext cx="7556313" cy="4144963"/>
          </a:xfrm>
        </p:spPr>
        <p:txBody>
          <a:bodyPr>
            <a:normAutofit lnSpcReduction="10000"/>
          </a:bodyPr>
          <a:lstStyle/>
          <a:p>
            <a:pPr>
              <a:defRPr/>
            </a:pPr>
            <a:r>
              <a:rPr lang="en-CA" dirty="0" smtClean="0"/>
              <a:t>Third</a:t>
            </a:r>
            <a:r>
              <a:rPr lang="en-CA" dirty="0"/>
              <a:t>-party donors </a:t>
            </a:r>
            <a:r>
              <a:rPr lang="en-CA" dirty="0" smtClean="0"/>
              <a:t>of genetic materials are </a:t>
            </a:r>
            <a:r>
              <a:rPr lang="en-CA" dirty="0"/>
              <a:t>not parents solely by virtue of the donation of genetic </a:t>
            </a:r>
            <a:r>
              <a:rPr lang="en-CA" dirty="0" smtClean="0"/>
              <a:t>material </a:t>
            </a:r>
            <a:endParaRPr lang="en-CA" dirty="0"/>
          </a:p>
          <a:p>
            <a:pPr>
              <a:defRPr/>
            </a:pPr>
            <a:r>
              <a:rPr lang="en-CA" dirty="0" smtClean="0"/>
              <a:t>A court is restricted from declaring a person a parent by reason only of the donation</a:t>
            </a:r>
            <a:endParaRPr lang="en-CA" dirty="0"/>
          </a:p>
          <a:p>
            <a:pPr>
              <a:defRPr/>
            </a:pPr>
            <a:r>
              <a:rPr lang="en-CA" dirty="0" smtClean="0"/>
              <a:t>Exception: Section 30 - Additional </a:t>
            </a:r>
            <a:r>
              <a:rPr lang="en-CA" dirty="0"/>
              <a:t>parents </a:t>
            </a:r>
            <a:r>
              <a:rPr lang="en-CA" dirty="0" smtClean="0"/>
              <a:t>possible where donor may also be a parent  by pre-conception agreement</a:t>
            </a:r>
          </a:p>
          <a:p>
            <a:pPr marL="0" indent="0">
              <a:buNone/>
              <a:defRPr/>
            </a:pPr>
            <a:r>
              <a:rPr lang="en-CA" b="1" dirty="0" smtClean="0">
                <a:solidFill>
                  <a:schemeClr val="bg2">
                    <a:lumMod val="50000"/>
                  </a:schemeClr>
                </a:solidFill>
              </a:rPr>
              <a:t>TAKE AWAYS: </a:t>
            </a:r>
            <a:r>
              <a:rPr lang="en-CA" dirty="0" smtClean="0">
                <a:solidFill>
                  <a:schemeClr val="bg2">
                    <a:lumMod val="50000"/>
                  </a:schemeClr>
                </a:solidFill>
              </a:rPr>
              <a:t>the sperm or egg donor is not a parent, generally</a:t>
            </a:r>
          </a:p>
          <a:p>
            <a:pPr marL="0" indent="0">
              <a:buNone/>
              <a:defRPr/>
            </a:pPr>
            <a:r>
              <a:rPr lang="en-CA" dirty="0" smtClean="0">
                <a:solidFill>
                  <a:schemeClr val="bg2">
                    <a:lumMod val="50000"/>
                  </a:schemeClr>
                </a:solidFill>
              </a:rPr>
              <a:t>(Note: Under the Family Law Act, a person who is not a parent, such as a step-parent, cannot become a parent by virtue of taking on a parenting role)  </a:t>
            </a:r>
          </a:p>
        </p:txBody>
      </p:sp>
    </p:spTree>
    <p:extLst>
      <p:ext uri="{BB962C8B-B14F-4D97-AF65-F5344CB8AC3E}">
        <p14:creationId xmlns:p14="http://schemas.microsoft.com/office/powerpoint/2010/main" val="17858209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Surrogacy (s.29)</a:t>
            </a:r>
            <a:endParaRPr lang="en-US" dirty="0"/>
          </a:p>
        </p:txBody>
      </p:sp>
      <p:sp>
        <p:nvSpPr>
          <p:cNvPr id="3" name="Content Placeholder 2"/>
          <p:cNvSpPr>
            <a:spLocks noGrp="1"/>
          </p:cNvSpPr>
          <p:nvPr>
            <p:ph idx="1"/>
          </p:nvPr>
        </p:nvSpPr>
        <p:spPr>
          <a:xfrm>
            <a:off x="498474" y="1422400"/>
            <a:ext cx="7556313" cy="4703763"/>
          </a:xfrm>
        </p:spPr>
        <p:txBody>
          <a:bodyPr>
            <a:normAutofit fontScale="70000" lnSpcReduction="20000"/>
          </a:bodyPr>
          <a:lstStyle/>
          <a:p>
            <a:pPr>
              <a:defRPr/>
            </a:pPr>
            <a:r>
              <a:rPr lang="en-CA" dirty="0" smtClean="0"/>
              <a:t>Process </a:t>
            </a:r>
            <a:r>
              <a:rPr lang="en-CA" dirty="0"/>
              <a:t>for intended parents to become the child’s </a:t>
            </a:r>
            <a:r>
              <a:rPr lang="en-CA" dirty="0" smtClean="0"/>
              <a:t>parents, with the assistance of a birth mother (who is not to be a parent). No genetic connection is required.. </a:t>
            </a:r>
          </a:p>
          <a:p>
            <a:pPr>
              <a:defRPr/>
            </a:pPr>
            <a:r>
              <a:rPr lang="en-CA" dirty="0" smtClean="0"/>
              <a:t>Pre- Conception Requirement:</a:t>
            </a:r>
          </a:p>
          <a:p>
            <a:pPr lvl="1">
              <a:defRPr/>
            </a:pPr>
            <a:r>
              <a:rPr lang="en-CA" dirty="0" smtClean="0"/>
              <a:t>Written agreement signed BEFORE conception providing that on the child’s birth:</a:t>
            </a:r>
          </a:p>
          <a:p>
            <a:pPr lvl="2">
              <a:defRPr/>
            </a:pPr>
            <a:r>
              <a:rPr lang="en-CA" dirty="0" smtClean="0"/>
              <a:t>Birth mother will not be a parent</a:t>
            </a:r>
          </a:p>
          <a:p>
            <a:pPr lvl="2">
              <a:defRPr/>
            </a:pPr>
            <a:r>
              <a:rPr lang="en-CA" dirty="0" smtClean="0"/>
              <a:t>Birth mother will surrender the child to the intended parent(s)</a:t>
            </a:r>
          </a:p>
          <a:p>
            <a:pPr lvl="2">
              <a:defRPr/>
            </a:pPr>
            <a:r>
              <a:rPr lang="en-CA" dirty="0" smtClean="0"/>
              <a:t>The intended parent(s) will be the parent(s) of the child </a:t>
            </a:r>
          </a:p>
          <a:p>
            <a:pPr>
              <a:defRPr/>
            </a:pPr>
            <a:r>
              <a:rPr lang="en-CA" dirty="0" smtClean="0"/>
              <a:t>Post-birth requirement:  </a:t>
            </a:r>
            <a:endParaRPr lang="en-CA" dirty="0"/>
          </a:p>
          <a:p>
            <a:pPr lvl="2">
              <a:defRPr/>
            </a:pPr>
            <a:r>
              <a:rPr lang="en-CA" dirty="0"/>
              <a:t>Intended parent(s) take the child into their </a:t>
            </a:r>
            <a:r>
              <a:rPr lang="en-CA" dirty="0" smtClean="0"/>
              <a:t>care (declaration); and</a:t>
            </a:r>
            <a:endParaRPr lang="en-CA" dirty="0"/>
          </a:p>
          <a:p>
            <a:pPr lvl="2">
              <a:defRPr/>
            </a:pPr>
            <a:r>
              <a:rPr lang="en-CA" dirty="0"/>
              <a:t>Surrogate consents in </a:t>
            </a:r>
            <a:r>
              <a:rPr lang="en-CA" dirty="0" smtClean="0"/>
              <a:t>writing (declaration) </a:t>
            </a:r>
            <a:r>
              <a:rPr lang="en-CA" dirty="0"/>
              <a:t>to surrender the child to the intended </a:t>
            </a:r>
            <a:r>
              <a:rPr lang="en-CA" dirty="0" smtClean="0"/>
              <a:t>parents</a:t>
            </a:r>
          </a:p>
          <a:p>
            <a:pPr>
              <a:defRPr/>
            </a:pPr>
            <a:r>
              <a:rPr lang="en-CA" dirty="0" smtClean="0"/>
              <a:t>Vital </a:t>
            </a:r>
            <a:r>
              <a:rPr lang="en-CA" dirty="0"/>
              <a:t>Statistic Agency will </a:t>
            </a:r>
            <a:r>
              <a:rPr lang="en-CA" dirty="0" smtClean="0"/>
              <a:t>register </a:t>
            </a:r>
            <a:r>
              <a:rPr lang="en-CA" dirty="0"/>
              <a:t>the intended parents as the only </a:t>
            </a:r>
            <a:r>
              <a:rPr lang="en-CA" dirty="0" smtClean="0"/>
              <a:t>parents</a:t>
            </a:r>
          </a:p>
          <a:p>
            <a:pPr>
              <a:defRPr/>
            </a:pPr>
            <a:r>
              <a:rPr lang="en-CA" dirty="0" smtClean="0"/>
              <a:t>The </a:t>
            </a:r>
            <a:r>
              <a:rPr lang="en-CA" dirty="0"/>
              <a:t>pre-conception agreement NOT = consent to relinquish the child</a:t>
            </a:r>
          </a:p>
          <a:p>
            <a:pPr lvl="1">
              <a:defRPr/>
            </a:pPr>
            <a:r>
              <a:rPr lang="en-CA" dirty="0"/>
              <a:t>But if the surrogate fails to surrender the child, the agreement may be used in court as evidence of parties intentions with respect to </a:t>
            </a:r>
            <a:r>
              <a:rPr lang="en-CA" dirty="0" smtClean="0"/>
              <a:t>parentage</a:t>
            </a:r>
            <a:endParaRPr lang="en-CA" dirty="0">
              <a:solidFill>
                <a:srgbClr val="663366"/>
              </a:solidFill>
            </a:endParaRPr>
          </a:p>
          <a:p>
            <a:pPr marL="0" indent="0">
              <a:buNone/>
              <a:defRPr/>
            </a:pPr>
            <a:r>
              <a:rPr lang="en-CA" dirty="0">
                <a:solidFill>
                  <a:srgbClr val="663366"/>
                </a:solidFill>
              </a:rPr>
              <a:t>TAKE </a:t>
            </a:r>
            <a:r>
              <a:rPr lang="en-CA" dirty="0" smtClean="0">
                <a:solidFill>
                  <a:srgbClr val="663366"/>
                </a:solidFill>
              </a:rPr>
              <a:t>AWAY: </a:t>
            </a:r>
            <a:r>
              <a:rPr lang="en-CA" dirty="0">
                <a:solidFill>
                  <a:srgbClr val="663366"/>
                </a:solidFill>
              </a:rPr>
              <a:t>intended parents become the only legal parents after the birth of the child where there is a pre-conception surrogacy agreement and the surrogate /birth mother relinquishes the child </a:t>
            </a:r>
            <a:r>
              <a:rPr lang="en-CA" dirty="0" smtClean="0">
                <a:solidFill>
                  <a:srgbClr val="663366"/>
                </a:solidFill>
              </a:rPr>
              <a:t>post-birth. No declaration of parentage needed. </a:t>
            </a:r>
            <a:endParaRPr lang="en-CA" dirty="0">
              <a:solidFill>
                <a:srgbClr val="663366"/>
              </a:solidFill>
            </a:endParaRPr>
          </a:p>
          <a:p>
            <a:pPr lvl="2">
              <a:defRPr/>
            </a:pPr>
            <a:endParaRPr lang="en-CA" dirty="0" smtClean="0"/>
          </a:p>
          <a:p>
            <a:pPr marL="457200" lvl="2" indent="0">
              <a:buNone/>
              <a:defRPr/>
            </a:pPr>
            <a:endParaRPr lang="en-CA" dirty="0" smtClean="0"/>
          </a:p>
        </p:txBody>
      </p:sp>
    </p:spTree>
    <p:extLst>
      <p:ext uri="{BB962C8B-B14F-4D97-AF65-F5344CB8AC3E}">
        <p14:creationId xmlns:p14="http://schemas.microsoft.com/office/powerpoint/2010/main" val="10654649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parents (s. 30)</a:t>
            </a:r>
            <a:endParaRPr lang="en-US" dirty="0"/>
          </a:p>
        </p:txBody>
      </p:sp>
      <p:sp>
        <p:nvSpPr>
          <p:cNvPr id="3" name="Content Placeholder 2"/>
          <p:cNvSpPr>
            <a:spLocks noGrp="1"/>
          </p:cNvSpPr>
          <p:nvPr>
            <p:ph idx="1"/>
          </p:nvPr>
        </p:nvSpPr>
        <p:spPr>
          <a:xfrm>
            <a:off x="498474" y="1266826"/>
            <a:ext cx="7556313" cy="4859338"/>
          </a:xfrm>
        </p:spPr>
        <p:txBody>
          <a:bodyPr>
            <a:normAutofit fontScale="85000" lnSpcReduction="20000"/>
          </a:bodyPr>
          <a:lstStyle/>
          <a:p>
            <a:r>
              <a:rPr lang="en-US" dirty="0" smtClean="0"/>
              <a:t>If ART used, there can be more than two legal parents if:</a:t>
            </a:r>
          </a:p>
          <a:p>
            <a:pPr lvl="1"/>
            <a:r>
              <a:rPr lang="en-US" dirty="0"/>
              <a:t>W</a:t>
            </a:r>
            <a:r>
              <a:rPr lang="en-US" dirty="0" smtClean="0"/>
              <a:t>ritten agreement BEFORE conception that the birth mother and other specified parties to the agreement will all be parents</a:t>
            </a:r>
          </a:p>
          <a:p>
            <a:pPr marL="228600" lvl="1" indent="0">
              <a:buNone/>
            </a:pPr>
            <a:endParaRPr lang="en-US" dirty="0" smtClean="0"/>
          </a:p>
          <a:p>
            <a:pPr lvl="1"/>
            <a:r>
              <a:rPr lang="en-US" dirty="0" smtClean="0"/>
              <a:t>Parties can include:</a:t>
            </a:r>
          </a:p>
          <a:p>
            <a:pPr lvl="2"/>
            <a:r>
              <a:rPr lang="en-US" dirty="0" smtClean="0"/>
              <a:t> Intended parents and birth mother</a:t>
            </a:r>
          </a:p>
          <a:p>
            <a:pPr lvl="3"/>
            <a:r>
              <a:rPr lang="en-US" dirty="0" smtClean="0"/>
              <a:t>I.E.: Gay </a:t>
            </a:r>
            <a:r>
              <a:rPr lang="en-US" dirty="0"/>
              <a:t>male couple and their female friend who will carry the child</a:t>
            </a:r>
          </a:p>
          <a:p>
            <a:pPr lvl="3"/>
            <a:endParaRPr lang="en-US" dirty="0" smtClean="0"/>
          </a:p>
          <a:p>
            <a:pPr lvl="2"/>
            <a:r>
              <a:rPr lang="en-US" dirty="0" smtClean="0"/>
              <a:t>Birth mother, their partner and donor</a:t>
            </a:r>
          </a:p>
          <a:p>
            <a:pPr lvl="3"/>
            <a:r>
              <a:rPr lang="en-US" dirty="0" smtClean="0"/>
              <a:t>I.E.: Lesbian </a:t>
            </a:r>
            <a:r>
              <a:rPr lang="en-US" dirty="0"/>
              <a:t>couple and their male friend who will provide the sperm</a:t>
            </a:r>
          </a:p>
          <a:p>
            <a:pPr marL="457200" lvl="2" indent="0">
              <a:buNone/>
            </a:pPr>
            <a:endParaRPr lang="en-US" dirty="0" smtClean="0"/>
          </a:p>
          <a:p>
            <a:pPr lvl="1"/>
            <a:r>
              <a:rPr lang="en-US" dirty="0" smtClean="0"/>
              <a:t>On the birth of the child all parties will be parents unless one of the parties withdraws or dies before conception </a:t>
            </a:r>
          </a:p>
          <a:p>
            <a:pPr lvl="1"/>
            <a:endParaRPr lang="en-US" dirty="0" smtClean="0"/>
          </a:p>
          <a:p>
            <a:pPr marL="228600" lvl="1" indent="0">
              <a:buNone/>
            </a:pPr>
            <a:r>
              <a:rPr lang="en-US" dirty="0" smtClean="0">
                <a:solidFill>
                  <a:schemeClr val="accent1"/>
                </a:solidFill>
              </a:rPr>
              <a:t>TAKE AWAY:  Three </a:t>
            </a:r>
            <a:r>
              <a:rPr lang="en-US" dirty="0">
                <a:solidFill>
                  <a:schemeClr val="accent1"/>
                </a:solidFill>
              </a:rPr>
              <a:t>parent </a:t>
            </a:r>
            <a:r>
              <a:rPr lang="en-US" dirty="0" smtClean="0">
                <a:solidFill>
                  <a:schemeClr val="accent1"/>
                </a:solidFill>
              </a:rPr>
              <a:t>(or more) family </a:t>
            </a:r>
            <a:r>
              <a:rPr lang="en-US" dirty="0">
                <a:solidFill>
                  <a:schemeClr val="accent1"/>
                </a:solidFill>
              </a:rPr>
              <a:t>possible IF </a:t>
            </a:r>
            <a:r>
              <a:rPr lang="en-US" b="1" dirty="0">
                <a:solidFill>
                  <a:schemeClr val="accent1"/>
                </a:solidFill>
              </a:rPr>
              <a:t>agreement in writing </a:t>
            </a:r>
            <a:r>
              <a:rPr lang="en-US" dirty="0">
                <a:solidFill>
                  <a:schemeClr val="accent1"/>
                </a:solidFill>
              </a:rPr>
              <a:t>BEFORE conception – </a:t>
            </a:r>
            <a:r>
              <a:rPr lang="en-US" dirty="0" smtClean="0">
                <a:solidFill>
                  <a:schemeClr val="accent1"/>
                </a:solidFill>
              </a:rPr>
              <a:t>all </a:t>
            </a:r>
            <a:r>
              <a:rPr lang="en-US" dirty="0">
                <a:solidFill>
                  <a:schemeClr val="accent1"/>
                </a:solidFill>
              </a:rPr>
              <a:t>will be parents </a:t>
            </a:r>
          </a:p>
          <a:p>
            <a:pPr marL="457200" lvl="2" indent="0">
              <a:buNone/>
            </a:pPr>
            <a:endParaRPr lang="en-US" dirty="0"/>
          </a:p>
          <a:p>
            <a:pPr lvl="2"/>
            <a:r>
              <a:rPr lang="en-US" dirty="0" smtClean="0"/>
              <a:t>Question: How many parents can a child have? </a:t>
            </a:r>
          </a:p>
        </p:txBody>
      </p:sp>
    </p:spTree>
    <p:extLst>
      <p:ext uri="{BB962C8B-B14F-4D97-AF65-F5344CB8AC3E}">
        <p14:creationId xmlns:p14="http://schemas.microsoft.com/office/powerpoint/2010/main" val="31938719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Posthumous conception (s.28)</a:t>
            </a:r>
            <a:endParaRPr lang="en-US" dirty="0"/>
          </a:p>
        </p:txBody>
      </p:sp>
      <p:sp>
        <p:nvSpPr>
          <p:cNvPr id="3" name="Content Placeholder 2"/>
          <p:cNvSpPr>
            <a:spLocks noGrp="1"/>
          </p:cNvSpPr>
          <p:nvPr>
            <p:ph idx="1"/>
          </p:nvPr>
        </p:nvSpPr>
        <p:spPr/>
        <p:txBody>
          <a:bodyPr/>
          <a:lstStyle/>
          <a:p>
            <a:r>
              <a:rPr lang="en-CA" dirty="0"/>
              <a:t>Deceased presumed to be parent of </a:t>
            </a:r>
            <a:r>
              <a:rPr lang="en-CA" dirty="0" smtClean="0"/>
              <a:t>a child conceived after the parent’ s death where:</a:t>
            </a:r>
          </a:p>
          <a:p>
            <a:pPr marL="0" indent="0">
              <a:buNone/>
            </a:pPr>
            <a:endParaRPr lang="en-CA" dirty="0" smtClean="0"/>
          </a:p>
          <a:p>
            <a:pPr lvl="1"/>
            <a:r>
              <a:rPr lang="en-CA" dirty="0"/>
              <a:t>T</a:t>
            </a:r>
            <a:r>
              <a:rPr lang="en-CA" dirty="0" smtClean="0"/>
              <a:t>he </a:t>
            </a:r>
            <a:r>
              <a:rPr lang="en-CA" dirty="0"/>
              <a:t>deceased provided the genetic material before death for own use </a:t>
            </a:r>
            <a:endParaRPr lang="en-CA" dirty="0" smtClean="0"/>
          </a:p>
          <a:p>
            <a:pPr lvl="1"/>
            <a:r>
              <a:rPr lang="en-CA" dirty="0" smtClean="0"/>
              <a:t>The deceased consented </a:t>
            </a:r>
            <a:r>
              <a:rPr lang="en-CA" dirty="0"/>
              <a:t>to be a parent of a posthumously-conceived child </a:t>
            </a:r>
            <a:r>
              <a:rPr lang="en-CA" dirty="0" smtClean="0"/>
              <a:t>and</a:t>
            </a:r>
          </a:p>
          <a:p>
            <a:pPr lvl="1"/>
            <a:r>
              <a:rPr lang="en-CA" dirty="0" smtClean="0"/>
              <a:t>the </a:t>
            </a:r>
            <a:r>
              <a:rPr lang="en-CA" dirty="0"/>
              <a:t>deceased’s partner at the time of death is the other parent</a:t>
            </a:r>
            <a:r>
              <a:rPr lang="en-CA" dirty="0" smtClean="0"/>
              <a:t>,</a:t>
            </a:r>
          </a:p>
          <a:p>
            <a:pPr marL="228600" lvl="1" indent="0">
              <a:buNone/>
            </a:pPr>
            <a:endParaRPr lang="en-CA" dirty="0"/>
          </a:p>
          <a:p>
            <a:pPr marL="228600" lvl="1" indent="0">
              <a:buNone/>
            </a:pPr>
            <a:r>
              <a:rPr lang="en-CA" sz="2000" dirty="0" smtClean="0"/>
              <a:t>unless </a:t>
            </a:r>
            <a:r>
              <a:rPr lang="en-CA" sz="2000" dirty="0"/>
              <a:t>proven that the deceased withdrew the consent before death</a:t>
            </a:r>
          </a:p>
          <a:p>
            <a:endParaRPr lang="en-US" dirty="0"/>
          </a:p>
        </p:txBody>
      </p:sp>
    </p:spTree>
    <p:extLst>
      <p:ext uri="{BB962C8B-B14F-4D97-AF65-F5344CB8AC3E}">
        <p14:creationId xmlns:p14="http://schemas.microsoft.com/office/powerpoint/2010/main" val="42149032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Declaration of </a:t>
            </a:r>
            <a:r>
              <a:rPr lang="en-CA" dirty="0" smtClean="0"/>
              <a:t>parentage (s.31)</a:t>
            </a:r>
            <a:r>
              <a:rPr lang="en-CA" dirty="0"/>
              <a:t/>
            </a:r>
            <a:br>
              <a:rPr lang="en-CA" dirty="0"/>
            </a:br>
            <a:endParaRPr lang="en-US" dirty="0"/>
          </a:p>
        </p:txBody>
      </p:sp>
      <p:sp>
        <p:nvSpPr>
          <p:cNvPr id="3" name="Content Placeholder 2"/>
          <p:cNvSpPr>
            <a:spLocks noGrp="1"/>
          </p:cNvSpPr>
          <p:nvPr>
            <p:ph idx="1"/>
          </p:nvPr>
        </p:nvSpPr>
        <p:spPr/>
        <p:txBody>
          <a:bodyPr/>
          <a:lstStyle/>
          <a:p>
            <a:pPr>
              <a:defRPr/>
            </a:pPr>
            <a:r>
              <a:rPr lang="en-CA" dirty="0" smtClean="0"/>
              <a:t>Specific </a:t>
            </a:r>
            <a:r>
              <a:rPr lang="en-CA" dirty="0"/>
              <a:t>authority for judges to make declarations of </a:t>
            </a:r>
            <a:r>
              <a:rPr lang="en-CA" dirty="0" smtClean="0"/>
              <a:t>parentage (s. 31)</a:t>
            </a:r>
          </a:p>
          <a:p>
            <a:pPr>
              <a:defRPr/>
            </a:pPr>
            <a:r>
              <a:rPr lang="en-CA" dirty="0" smtClean="0"/>
              <a:t>Where there is “a dispute or any uncertainty” about parentage the Supreme Court may make an order declaring a person a parent</a:t>
            </a:r>
          </a:p>
          <a:p>
            <a:pPr>
              <a:defRPr/>
            </a:pPr>
            <a:r>
              <a:rPr lang="en-CA" i="1" dirty="0" smtClean="0"/>
              <a:t>Family Law Act (Re) 2016 BCSC 22:</a:t>
            </a:r>
          </a:p>
          <a:p>
            <a:pPr lvl="1">
              <a:defRPr/>
            </a:pPr>
            <a:r>
              <a:rPr lang="en-CA" dirty="0"/>
              <a:t>L</a:t>
            </a:r>
            <a:r>
              <a:rPr lang="en-CA" dirty="0" smtClean="0"/>
              <a:t>egal opinion that Quebec wouldn’t recognize BC birth certificate found to be “uncertainty” warranting a declaration</a:t>
            </a:r>
            <a:endParaRPr lang="en-CA" dirty="0"/>
          </a:p>
        </p:txBody>
      </p:sp>
    </p:spTree>
    <p:extLst>
      <p:ext uri="{BB962C8B-B14F-4D97-AF65-F5344CB8AC3E}">
        <p14:creationId xmlns:p14="http://schemas.microsoft.com/office/powerpoint/2010/main" val="10373945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Registering the birth as parents</a:t>
            </a:r>
            <a:endParaRPr lang="en-US" dirty="0"/>
          </a:p>
        </p:txBody>
      </p:sp>
      <p:sp>
        <p:nvSpPr>
          <p:cNvPr id="3" name="Content Placeholder 2"/>
          <p:cNvSpPr>
            <a:spLocks noGrp="1"/>
          </p:cNvSpPr>
          <p:nvPr>
            <p:ph idx="1"/>
          </p:nvPr>
        </p:nvSpPr>
        <p:spPr>
          <a:xfrm>
            <a:off x="498474" y="1524000"/>
            <a:ext cx="7556313" cy="4602163"/>
          </a:xfrm>
        </p:spPr>
        <p:txBody>
          <a:bodyPr>
            <a:normAutofit/>
          </a:bodyPr>
          <a:lstStyle/>
          <a:p>
            <a:r>
              <a:rPr lang="en-US" dirty="0" smtClean="0"/>
              <a:t>Administrative regime: so long as the parties meet the requirements set out in the law, the parties can register as the parents without the need for a court declaration of parentage</a:t>
            </a:r>
          </a:p>
          <a:p>
            <a:r>
              <a:rPr lang="en-US" dirty="0" smtClean="0"/>
              <a:t>Vital Statistics Agency (VSA) is the gate-keeper </a:t>
            </a:r>
          </a:p>
          <a:p>
            <a:r>
              <a:rPr lang="en-US" dirty="0" smtClean="0"/>
              <a:t>VSA amended birth registration and other forms to accommodate the range of parentage options available</a:t>
            </a:r>
          </a:p>
          <a:p>
            <a:r>
              <a:rPr lang="en-US" dirty="0"/>
              <a:t>Where </a:t>
            </a:r>
            <a:r>
              <a:rPr lang="en-US" dirty="0" smtClean="0"/>
              <a:t>ART used, parents </a:t>
            </a:r>
            <a:r>
              <a:rPr lang="en-US" dirty="0"/>
              <a:t>must contact </a:t>
            </a:r>
            <a:r>
              <a:rPr lang="en-US" dirty="0" smtClean="0"/>
              <a:t>VSA to </a:t>
            </a:r>
            <a:r>
              <a:rPr lang="en-US" dirty="0"/>
              <a:t>obtain a paper birth registration form– </a:t>
            </a:r>
            <a:r>
              <a:rPr lang="en-US" dirty="0" smtClean="0"/>
              <a:t>cannot </a:t>
            </a:r>
            <a:r>
              <a:rPr lang="en-US" dirty="0"/>
              <a:t>register </a:t>
            </a:r>
            <a:r>
              <a:rPr lang="en-US" dirty="0" smtClean="0"/>
              <a:t>the </a:t>
            </a:r>
            <a:r>
              <a:rPr lang="en-US" dirty="0"/>
              <a:t>birth </a:t>
            </a:r>
            <a:r>
              <a:rPr lang="en-US" dirty="0" smtClean="0"/>
              <a:t>online</a:t>
            </a:r>
          </a:p>
          <a:p>
            <a:r>
              <a:rPr lang="en-US" dirty="0" smtClean="0"/>
              <a:t>Statutory declarations used to verify parentage where additional parents, surrogacy, or posthumous conception</a:t>
            </a:r>
            <a:endParaRPr lang="en-US" dirty="0"/>
          </a:p>
        </p:txBody>
      </p:sp>
    </p:spTree>
    <p:extLst>
      <p:ext uri="{BB962C8B-B14F-4D97-AF65-F5344CB8AC3E}">
        <p14:creationId xmlns:p14="http://schemas.microsoft.com/office/powerpoint/2010/main" val="3049328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BC Parentage cheat sheet</a:t>
            </a:r>
            <a:endParaRPr lang="en-US" dirty="0"/>
          </a:p>
        </p:txBody>
      </p:sp>
      <p:sp>
        <p:nvSpPr>
          <p:cNvPr id="3" name="Content Placeholder 2"/>
          <p:cNvSpPr>
            <a:spLocks noGrp="1"/>
          </p:cNvSpPr>
          <p:nvPr>
            <p:ph idx="1"/>
          </p:nvPr>
        </p:nvSpPr>
        <p:spPr>
          <a:xfrm>
            <a:off x="498474" y="1169582"/>
            <a:ext cx="7556313" cy="4956582"/>
          </a:xfrm>
        </p:spPr>
        <p:txBody>
          <a:bodyPr>
            <a:normAutofit fontScale="92500" lnSpcReduction="20000"/>
          </a:bodyPr>
          <a:lstStyle/>
          <a:p>
            <a:r>
              <a:rPr lang="en-US" b="1" dirty="0" smtClean="0"/>
              <a:t>Parentage where sexual intercourse</a:t>
            </a:r>
            <a:r>
              <a:rPr lang="en-US" dirty="0" smtClean="0"/>
              <a:t>: biological parents are the child’s legal parents</a:t>
            </a:r>
          </a:p>
          <a:p>
            <a:r>
              <a:rPr lang="en-US" b="1" dirty="0" smtClean="0"/>
              <a:t>Parentage where assisted reproduction </a:t>
            </a:r>
            <a:r>
              <a:rPr lang="en-US" dirty="0" smtClean="0"/>
              <a:t>(general rules): </a:t>
            </a:r>
          </a:p>
          <a:p>
            <a:pPr lvl="1"/>
            <a:r>
              <a:rPr lang="en-US" dirty="0" smtClean="0"/>
              <a:t>Donor is not a parent (donor of genetic materials such as sperm or egg)</a:t>
            </a:r>
          </a:p>
          <a:p>
            <a:pPr lvl="1"/>
            <a:r>
              <a:rPr lang="en-US" dirty="0" smtClean="0"/>
              <a:t>Parents are the birth mother and her partner </a:t>
            </a:r>
          </a:p>
          <a:p>
            <a:pPr lvl="1"/>
            <a:r>
              <a:rPr lang="en-US" dirty="0" smtClean="0"/>
              <a:t>Surrogate is not a parent; intended parents are the parents- must be a written agreement prior to conception and after birth</a:t>
            </a:r>
          </a:p>
          <a:p>
            <a:pPr lvl="1"/>
            <a:r>
              <a:rPr lang="en-US" dirty="0" smtClean="0"/>
              <a:t>There can be more than two parents in certain circumstances --must be a written agreement prior to conception</a:t>
            </a:r>
          </a:p>
          <a:p>
            <a:pPr lvl="1"/>
            <a:r>
              <a:rPr lang="en-US" dirty="0" smtClean="0"/>
              <a:t>A person can become a parent after their death in certain circumstances- must be a </a:t>
            </a:r>
            <a:r>
              <a:rPr lang="en-US" dirty="0"/>
              <a:t>written </a:t>
            </a:r>
            <a:r>
              <a:rPr lang="en-US" dirty="0" smtClean="0"/>
              <a:t>agreement prior </a:t>
            </a:r>
            <a:r>
              <a:rPr lang="en-US" dirty="0"/>
              <a:t>to </a:t>
            </a:r>
            <a:r>
              <a:rPr lang="en-US" dirty="0" smtClean="0"/>
              <a:t>conception</a:t>
            </a:r>
          </a:p>
          <a:p>
            <a:pPr marL="228600" lvl="1" indent="0">
              <a:buNone/>
            </a:pPr>
            <a:endParaRPr lang="en-US" dirty="0" smtClean="0"/>
          </a:p>
          <a:p>
            <a:pPr lvl="2"/>
            <a:r>
              <a:rPr lang="en-US" sz="2000" b="1" dirty="0" smtClean="0">
                <a:solidFill>
                  <a:schemeClr val="accent1"/>
                </a:solidFill>
              </a:rPr>
              <a:t>Intention to parent trumps genetic connection </a:t>
            </a:r>
            <a:endParaRPr lang="en-US" sz="2000" b="1" dirty="0">
              <a:solidFill>
                <a:schemeClr val="accent1"/>
              </a:solidFill>
            </a:endParaRPr>
          </a:p>
          <a:p>
            <a:pPr lvl="2"/>
            <a:r>
              <a:rPr lang="en-US" sz="2000" b="1" dirty="0" smtClean="0">
                <a:solidFill>
                  <a:schemeClr val="accent1"/>
                </a:solidFill>
              </a:rPr>
              <a:t>Written agreements a must for surrogacy, multiple parents, post-death conception</a:t>
            </a:r>
          </a:p>
          <a:p>
            <a:pPr lvl="2"/>
            <a:r>
              <a:rPr lang="en-US" sz="2000" b="1" dirty="0" smtClean="0">
                <a:solidFill>
                  <a:schemeClr val="accent1"/>
                </a:solidFill>
              </a:rPr>
              <a:t>Birth registration where assisted reproduction-  administrative regime</a:t>
            </a:r>
            <a:endParaRPr lang="en-US" sz="2000" b="1" dirty="0">
              <a:solidFill>
                <a:schemeClr val="accent1"/>
              </a:solidFill>
            </a:endParaRPr>
          </a:p>
        </p:txBody>
      </p:sp>
    </p:spTree>
    <p:extLst>
      <p:ext uri="{BB962C8B-B14F-4D97-AF65-F5344CB8AC3E}">
        <p14:creationId xmlns:p14="http://schemas.microsoft.com/office/powerpoint/2010/main" val="28236738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BUT…each province is different**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r>
              <a:rPr lang="en-US" dirty="0" smtClean="0"/>
              <a:t>Don’t </a:t>
            </a:r>
            <a:r>
              <a:rPr lang="en-US" dirty="0"/>
              <a:t>assume intention-based or logical</a:t>
            </a:r>
          </a:p>
          <a:p>
            <a:r>
              <a:rPr lang="en-US" dirty="0" smtClean="0"/>
              <a:t>Focus on:</a:t>
            </a:r>
          </a:p>
          <a:p>
            <a:pPr lvl="1"/>
            <a:r>
              <a:rPr lang="en-US" dirty="0" smtClean="0"/>
              <a:t>Ontario </a:t>
            </a:r>
          </a:p>
          <a:p>
            <a:pPr lvl="1"/>
            <a:r>
              <a:rPr lang="en-US" dirty="0" smtClean="0"/>
              <a:t>Alberta (similar to Nova Scotia)</a:t>
            </a:r>
            <a:endParaRPr lang="en-US" dirty="0"/>
          </a:p>
          <a:p>
            <a:pPr lvl="1"/>
            <a:r>
              <a:rPr lang="en-US" dirty="0" smtClean="0"/>
              <a:t>Quebec: surrogacy is not legal</a:t>
            </a:r>
          </a:p>
          <a:p>
            <a:endParaRPr lang="en-US" dirty="0"/>
          </a:p>
          <a:p>
            <a:endParaRPr lang="en-US" dirty="0" smtClean="0"/>
          </a:p>
          <a:p>
            <a:pPr marL="0" indent="0">
              <a:buNone/>
            </a:pPr>
            <a:r>
              <a:rPr lang="en-US" sz="1700" dirty="0" smtClean="0"/>
              <a:t>**Thank you and credit to Sara Cohen LL.B. Fertility Law Canada for her contribution to the slides</a:t>
            </a:r>
            <a:endParaRPr lang="en-US" sz="1700" dirty="0"/>
          </a:p>
          <a:p>
            <a:pPr marL="228600" lvl="1" indent="0">
              <a:buNone/>
            </a:pPr>
            <a:endParaRPr lang="en-US" dirty="0" smtClean="0"/>
          </a:p>
        </p:txBody>
      </p:sp>
    </p:spTree>
    <p:extLst>
      <p:ext uri="{BB962C8B-B14F-4D97-AF65-F5344CB8AC3E}">
        <p14:creationId xmlns:p14="http://schemas.microsoft.com/office/powerpoint/2010/main" val="1528084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in Which </a:t>
            </a:r>
            <a:r>
              <a:rPr lang="en-US" dirty="0"/>
              <a:t>P</a:t>
            </a:r>
            <a:r>
              <a:rPr lang="en-US" dirty="0" smtClean="0"/>
              <a:t>rovinces Vary**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Legal Differences:</a:t>
            </a:r>
            <a:endParaRPr lang="en-US" dirty="0"/>
          </a:p>
          <a:p>
            <a:pPr lvl="1"/>
            <a:r>
              <a:rPr lang="en-US" dirty="0" smtClean="0"/>
              <a:t>How to become a parent: </a:t>
            </a:r>
          </a:p>
          <a:p>
            <a:pPr lvl="2"/>
            <a:r>
              <a:rPr lang="en-US" dirty="0" smtClean="0"/>
              <a:t>Adoption</a:t>
            </a:r>
          </a:p>
          <a:p>
            <a:pPr lvl="2"/>
            <a:r>
              <a:rPr lang="en-US" dirty="0" smtClean="0"/>
              <a:t>Declaration of parentage</a:t>
            </a:r>
          </a:p>
          <a:p>
            <a:pPr lvl="2"/>
            <a:r>
              <a:rPr lang="en-US" dirty="0" smtClean="0"/>
              <a:t>Statutory declaration</a:t>
            </a:r>
          </a:p>
          <a:p>
            <a:pPr lvl="2"/>
            <a:r>
              <a:rPr lang="en-US" dirty="0" smtClean="0"/>
              <a:t>Administrative regime</a:t>
            </a:r>
          </a:p>
          <a:p>
            <a:pPr lvl="1"/>
            <a:r>
              <a:rPr lang="en-US" dirty="0" smtClean="0"/>
              <a:t>Donor as a potential parent?</a:t>
            </a:r>
          </a:p>
          <a:p>
            <a:pPr lvl="1"/>
            <a:r>
              <a:rPr lang="en-US" dirty="0" smtClean="0"/>
              <a:t>Presumptions of parentage</a:t>
            </a:r>
          </a:p>
          <a:p>
            <a:pPr lvl="1"/>
            <a:r>
              <a:rPr lang="en-US" dirty="0" smtClean="0"/>
              <a:t>How many legal parents?</a:t>
            </a:r>
          </a:p>
          <a:p>
            <a:pPr lvl="1"/>
            <a:r>
              <a:rPr lang="en-US" dirty="0" smtClean="0"/>
              <a:t>Must there be a genetic connection between the parent(s) and the child?</a:t>
            </a:r>
          </a:p>
          <a:p>
            <a:r>
              <a:rPr lang="en-US" dirty="0" smtClean="0"/>
              <a:t>Bureaucratic Differences:</a:t>
            </a:r>
          </a:p>
          <a:p>
            <a:pPr lvl="1"/>
            <a:r>
              <a:rPr lang="en-US" dirty="0" smtClean="0"/>
              <a:t>How quickly and efficiently wheels of bureaucracy turn</a:t>
            </a:r>
          </a:p>
          <a:p>
            <a:pPr lvl="1"/>
            <a:r>
              <a:rPr lang="en-US" dirty="0" smtClean="0"/>
              <a:t>Requirement for DNA testing</a:t>
            </a:r>
            <a:endParaRPr lang="en-US" dirty="0"/>
          </a:p>
        </p:txBody>
      </p:sp>
    </p:spTree>
    <p:extLst>
      <p:ext uri="{BB962C8B-B14F-4D97-AF65-F5344CB8AC3E}">
        <p14:creationId xmlns:p14="http://schemas.microsoft.com/office/powerpoint/2010/main" val="649755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in Which Provinces All the Same**</a:t>
            </a:r>
            <a:endParaRPr lang="en-US" dirty="0"/>
          </a:p>
        </p:txBody>
      </p:sp>
      <p:sp>
        <p:nvSpPr>
          <p:cNvPr id="3" name="Content Placeholder 2"/>
          <p:cNvSpPr>
            <a:spLocks noGrp="1"/>
          </p:cNvSpPr>
          <p:nvPr>
            <p:ph idx="1"/>
          </p:nvPr>
        </p:nvSpPr>
        <p:spPr/>
        <p:txBody>
          <a:bodyPr/>
          <a:lstStyle/>
          <a:p>
            <a:r>
              <a:rPr lang="en-US" dirty="0" smtClean="0"/>
              <a:t>None statutorily require independent legal advice for a surrogate (although Ontario’s proposed law will for surrogacy)</a:t>
            </a:r>
          </a:p>
          <a:p>
            <a:r>
              <a:rPr lang="en-US" dirty="0" smtClean="0"/>
              <a:t>None statutorily require counselling, etc.</a:t>
            </a:r>
          </a:p>
          <a:p>
            <a:r>
              <a:rPr lang="en-US" dirty="0" smtClean="0"/>
              <a:t>None distinguish between traditional surrogacy and gestational surrogacy</a:t>
            </a:r>
          </a:p>
          <a:p>
            <a:r>
              <a:rPr lang="en-US" dirty="0" smtClean="0"/>
              <a:t>A surrogate is the legal parent without a further step post-birth</a:t>
            </a:r>
            <a:endParaRPr lang="en-US" dirty="0"/>
          </a:p>
        </p:txBody>
      </p:sp>
    </p:spTree>
    <p:extLst>
      <p:ext uri="{BB962C8B-B14F-4D97-AF65-F5344CB8AC3E}">
        <p14:creationId xmlns:p14="http://schemas.microsoft.com/office/powerpoint/2010/main" val="1783211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t>
            </a:r>
            <a:r>
              <a:rPr lang="en-US" i="1" dirty="0" smtClean="0"/>
              <a:t>Assisted Human Reproduction Act</a:t>
            </a:r>
            <a:endParaRPr lang="en-US" i="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Assisted reproduction has been regulated </a:t>
            </a:r>
            <a:r>
              <a:rPr lang="en-US" dirty="0" smtClean="0"/>
              <a:t>in Canada </a:t>
            </a:r>
            <a:r>
              <a:rPr lang="en-US" dirty="0"/>
              <a:t>since 2004, when the federal government enacted the </a:t>
            </a:r>
            <a:r>
              <a:rPr lang="en-US" i="1" dirty="0" smtClean="0"/>
              <a:t>Assisted </a:t>
            </a:r>
            <a:r>
              <a:rPr lang="en-US" i="1" dirty="0"/>
              <a:t>Human Reproduction </a:t>
            </a:r>
            <a:r>
              <a:rPr lang="en-US" i="1" dirty="0" smtClean="0"/>
              <a:t>Act, </a:t>
            </a:r>
            <a:r>
              <a:rPr lang="en-US" dirty="0" smtClean="0"/>
              <a:t>which:</a:t>
            </a:r>
          </a:p>
          <a:p>
            <a:pPr marL="0" indent="0">
              <a:buNone/>
            </a:pPr>
            <a:endParaRPr lang="en-US" dirty="0" smtClean="0"/>
          </a:p>
          <a:p>
            <a:pPr lvl="1">
              <a:buFont typeface="Wingdings" charset="2"/>
              <a:buChar char="n"/>
            </a:pPr>
            <a:r>
              <a:rPr lang="en-US" dirty="0" smtClean="0"/>
              <a:t>Prohibited </a:t>
            </a:r>
            <a:r>
              <a:rPr lang="en-US" dirty="0"/>
              <a:t>some activities such as human </a:t>
            </a:r>
            <a:r>
              <a:rPr lang="en-US" dirty="0" smtClean="0"/>
              <a:t>cloning and </a:t>
            </a:r>
            <a:r>
              <a:rPr lang="en-CA" dirty="0" smtClean="0"/>
              <a:t>payment for </a:t>
            </a:r>
            <a:r>
              <a:rPr lang="en-CA" dirty="0"/>
              <a:t>genetic </a:t>
            </a:r>
            <a:r>
              <a:rPr lang="en-CA" dirty="0" smtClean="0"/>
              <a:t>material and surrogacy services</a:t>
            </a:r>
            <a:endParaRPr lang="en-CA" dirty="0"/>
          </a:p>
          <a:p>
            <a:pPr lvl="1"/>
            <a:r>
              <a:rPr lang="en-US" dirty="0" smtClean="0"/>
              <a:t>Regulated </a:t>
            </a:r>
            <a:r>
              <a:rPr lang="en-US" dirty="0"/>
              <a:t>others, including sperm and egg donation and </a:t>
            </a:r>
            <a:r>
              <a:rPr lang="en-US" dirty="0" smtClean="0"/>
              <a:t>surrogacy</a:t>
            </a:r>
          </a:p>
          <a:p>
            <a:pPr marL="228600" lvl="1" indent="0">
              <a:buNone/>
            </a:pPr>
            <a:endParaRPr lang="en-US" sz="2000" dirty="0" smtClean="0"/>
          </a:p>
          <a:p>
            <a:pPr marL="228600" lvl="1" indent="0">
              <a:buNone/>
            </a:pPr>
            <a:r>
              <a:rPr lang="en-US" sz="2000" dirty="0" smtClean="0"/>
              <a:t>Parts of the AHRA were struck down as ultra vires the federal government in 2010 but the prohibitions remain.</a:t>
            </a:r>
          </a:p>
          <a:p>
            <a:pPr marL="228600" lvl="1" indent="0">
              <a:buNone/>
            </a:pPr>
            <a:endParaRPr lang="en-US" sz="2000" dirty="0"/>
          </a:p>
          <a:p>
            <a:pPr marL="228600" lvl="1" indent="0">
              <a:buNone/>
            </a:pPr>
            <a:r>
              <a:rPr lang="en-US" sz="2000" dirty="0" smtClean="0"/>
              <a:t>The AHRA did not deal with the legal status or legal parentage with respect to children born through assisted reproduction. </a:t>
            </a:r>
            <a:endParaRPr lang="en-US" dirty="0"/>
          </a:p>
        </p:txBody>
      </p:sp>
    </p:spTree>
    <p:extLst>
      <p:ext uri="{BB962C8B-B14F-4D97-AF65-F5344CB8AC3E}">
        <p14:creationId xmlns:p14="http://schemas.microsoft.com/office/powerpoint/2010/main" val="13045098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Legislation in other Canadian Jurisdictions** Alberta and Nova Scotia</a:t>
            </a:r>
            <a:endParaRPr lang="en-US" sz="2800" dirty="0"/>
          </a:p>
        </p:txBody>
      </p:sp>
      <p:sp>
        <p:nvSpPr>
          <p:cNvPr id="3" name="Content Placeholder 2"/>
          <p:cNvSpPr>
            <a:spLocks noGrp="1"/>
          </p:cNvSpPr>
          <p:nvPr>
            <p:ph idx="1"/>
          </p:nvPr>
        </p:nvSpPr>
        <p:spPr>
          <a:xfrm>
            <a:off x="435839" y="1600201"/>
            <a:ext cx="7556313" cy="4681826"/>
          </a:xfrm>
        </p:spPr>
        <p:txBody>
          <a:bodyPr>
            <a:normAutofit/>
          </a:bodyPr>
          <a:lstStyle/>
          <a:p>
            <a:pPr>
              <a:defRPr/>
            </a:pPr>
            <a:r>
              <a:rPr lang="en-US" dirty="0" smtClean="0">
                <a:latin typeface="Calibri" panose="020F0502020204030204" pitchFamily="34" charset="0"/>
              </a:rPr>
              <a:t>Alberta </a:t>
            </a:r>
            <a:r>
              <a:rPr lang="en-US" dirty="0">
                <a:latin typeface="Calibri" panose="020F0502020204030204" pitchFamily="34" charset="0"/>
              </a:rPr>
              <a:t>(</a:t>
            </a:r>
            <a:r>
              <a:rPr lang="en-US" i="1" dirty="0">
                <a:latin typeface="Calibri" panose="020F0502020204030204" pitchFamily="34" charset="0"/>
              </a:rPr>
              <a:t>Family Law Act, </a:t>
            </a:r>
            <a:r>
              <a:rPr lang="en-US" dirty="0">
                <a:latin typeface="Calibri" panose="020F0502020204030204" pitchFamily="34" charset="0"/>
              </a:rPr>
              <a:t>SA, 2003, c. </a:t>
            </a:r>
            <a:r>
              <a:rPr lang="en-US" dirty="0" smtClean="0">
                <a:latin typeface="Calibri" panose="020F0502020204030204" pitchFamily="34" charset="0"/>
              </a:rPr>
              <a:t>F-4.5</a:t>
            </a:r>
            <a:r>
              <a:rPr lang="en-US" i="1" dirty="0" smtClean="0">
                <a:latin typeface="Calibri" panose="020F0502020204030204" pitchFamily="34" charset="0"/>
              </a:rPr>
              <a:t>) </a:t>
            </a:r>
            <a:r>
              <a:rPr lang="en-US" dirty="0" smtClean="0">
                <a:latin typeface="Calibri" panose="020F0502020204030204" pitchFamily="34" charset="0"/>
              </a:rPr>
              <a:t>and</a:t>
            </a:r>
            <a:r>
              <a:rPr lang="en-US" i="1" dirty="0" smtClean="0">
                <a:latin typeface="Calibri" panose="020F0502020204030204" pitchFamily="34" charset="0"/>
              </a:rPr>
              <a:t> </a:t>
            </a:r>
            <a:r>
              <a:rPr lang="en-US" dirty="0" smtClean="0">
                <a:latin typeface="Calibri" panose="020F0502020204030204" pitchFamily="34" charset="0"/>
              </a:rPr>
              <a:t>Nova </a:t>
            </a:r>
            <a:r>
              <a:rPr lang="en-US" dirty="0">
                <a:latin typeface="Calibri" panose="020F0502020204030204" pitchFamily="34" charset="0"/>
              </a:rPr>
              <a:t>Scotia (</a:t>
            </a:r>
            <a:r>
              <a:rPr lang="en-US" i="1" dirty="0">
                <a:latin typeface="Calibri" panose="020F0502020204030204" pitchFamily="34" charset="0"/>
              </a:rPr>
              <a:t>Birth Registration Regulations) </a:t>
            </a:r>
            <a:r>
              <a:rPr lang="en-US" dirty="0">
                <a:latin typeface="Calibri" panose="020F0502020204030204" pitchFamily="34" charset="0"/>
              </a:rPr>
              <a:t>N.S. </a:t>
            </a:r>
            <a:r>
              <a:rPr lang="en-US" dirty="0" err="1" smtClean="0">
                <a:latin typeface="Calibri" panose="020F0502020204030204" pitchFamily="34" charset="0"/>
              </a:rPr>
              <a:t>Reg</a:t>
            </a:r>
            <a:r>
              <a:rPr lang="en-US" dirty="0" smtClean="0">
                <a:latin typeface="Calibri" panose="020F0502020204030204" pitchFamily="34" charset="0"/>
              </a:rPr>
              <a:t> 390/2007</a:t>
            </a:r>
          </a:p>
          <a:p>
            <a:pPr marL="0" indent="0">
              <a:buNone/>
              <a:defRPr/>
            </a:pPr>
            <a:endParaRPr lang="en-US" dirty="0" smtClean="0">
              <a:latin typeface="Calibri" panose="020F0502020204030204" pitchFamily="34" charset="0"/>
            </a:endParaRPr>
          </a:p>
          <a:p>
            <a:pPr lvl="1"/>
            <a:r>
              <a:rPr lang="en-US" dirty="0"/>
              <a:t>Both only allow two parent families (Alberta by statute, NS unclear)</a:t>
            </a:r>
          </a:p>
          <a:p>
            <a:pPr lvl="1"/>
            <a:r>
              <a:rPr lang="en-US" dirty="0"/>
              <a:t>At least one genetic connection required</a:t>
            </a:r>
          </a:p>
          <a:p>
            <a:pPr lvl="1"/>
            <a:r>
              <a:rPr lang="en-US" dirty="0"/>
              <a:t>No presumption of parentage for donors</a:t>
            </a:r>
          </a:p>
          <a:p>
            <a:pPr lvl="1"/>
            <a:r>
              <a:rPr lang="en-US" dirty="0"/>
              <a:t>Application may be made that intended parents are the parents and a surrogate is not a parent of a child born as a result of assisted reproduction</a:t>
            </a:r>
          </a:p>
          <a:p>
            <a:pPr lvl="1"/>
            <a:r>
              <a:rPr lang="en-US" dirty="0"/>
              <a:t>Neither require DNA evidence</a:t>
            </a:r>
          </a:p>
          <a:p>
            <a:pPr lvl="1"/>
            <a:r>
              <a:rPr lang="en-US" dirty="0"/>
              <a:t>Same-sex friendly</a:t>
            </a:r>
          </a:p>
          <a:p>
            <a:pPr lvl="1"/>
            <a:r>
              <a:rPr lang="en-US" dirty="0"/>
              <a:t>Both can proceed by way of desk order (Alberta quite a bit faster than NS) and declarations can be obtained </a:t>
            </a:r>
            <a:endParaRPr lang="en-US" dirty="0">
              <a:latin typeface="Calibri" panose="020F0502020204030204" pitchFamily="34" charset="0"/>
            </a:endParaRPr>
          </a:p>
          <a:p>
            <a:pPr marL="274320" lvl="1" indent="0">
              <a:buClr>
                <a:srgbClr val="00209F"/>
              </a:buClr>
              <a:buNone/>
              <a:defRPr/>
            </a:pPr>
            <a:endParaRPr lang="en-US" dirty="0">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41995604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Quebec**</a:t>
            </a:r>
            <a:endParaRPr lang="en-CA" dirty="0"/>
          </a:p>
        </p:txBody>
      </p:sp>
      <p:sp>
        <p:nvSpPr>
          <p:cNvPr id="3" name="Text Placeholder 2"/>
          <p:cNvSpPr>
            <a:spLocks noGrp="1"/>
          </p:cNvSpPr>
          <p:nvPr>
            <p:ph type="body" sz="quarter" idx="4294967295"/>
          </p:nvPr>
        </p:nvSpPr>
        <p:spPr>
          <a:xfrm>
            <a:off x="457200" y="2265218"/>
            <a:ext cx="8382000" cy="3678382"/>
          </a:xfrm>
          <a:prstGeom prst="rect">
            <a:avLst/>
          </a:prstGeom>
        </p:spPr>
        <p:txBody>
          <a:bodyPr/>
          <a:lstStyle/>
          <a:p>
            <a:pPr algn="just">
              <a:spcBef>
                <a:spcPct val="0"/>
              </a:spcBef>
              <a:buFont typeface="Wingdings" pitchFamily="2" charset="2"/>
              <a:buNone/>
            </a:pPr>
            <a:r>
              <a:rPr lang="en-US" b="1" dirty="0">
                <a:latin typeface="Calibri" panose="020F0502020204030204" pitchFamily="34" charset="0"/>
              </a:rPr>
              <a:t>Civil Code Article. 541 </a:t>
            </a:r>
            <a:r>
              <a:rPr lang="en-US" dirty="0">
                <a:latin typeface="Calibri" panose="020F0502020204030204" pitchFamily="34" charset="0"/>
              </a:rPr>
              <a:t>“</a:t>
            </a:r>
            <a:r>
              <a:rPr lang="en-US" i="1" dirty="0">
                <a:latin typeface="Calibri" panose="020F0502020204030204" pitchFamily="34" charset="0"/>
              </a:rPr>
              <a:t>Any agreement whereby a woman undertakes to procreate or carry a child for another person is absolutely null.”</a:t>
            </a:r>
          </a:p>
          <a:p>
            <a:pPr algn="just">
              <a:spcBef>
                <a:spcPct val="0"/>
              </a:spcBef>
              <a:buFont typeface="Wingdings" pitchFamily="2" charset="2"/>
              <a:buNone/>
            </a:pPr>
            <a:endParaRPr lang="en-US" dirty="0">
              <a:latin typeface="Calibri" panose="020F0502020204030204" pitchFamily="34" charset="0"/>
            </a:endParaRPr>
          </a:p>
          <a:p>
            <a:pPr algn="just">
              <a:spcBef>
                <a:spcPct val="0"/>
              </a:spcBef>
            </a:pPr>
            <a:r>
              <a:rPr lang="en-US" dirty="0">
                <a:latin typeface="Calibri" panose="020F0502020204030204" pitchFamily="34" charset="0"/>
              </a:rPr>
              <a:t>Surrogacies do occur in Quebec  - parents MUST adopt</a:t>
            </a:r>
          </a:p>
          <a:p>
            <a:pPr algn="just">
              <a:spcBef>
                <a:spcPct val="0"/>
              </a:spcBef>
            </a:pPr>
            <a:r>
              <a:rPr lang="en-CA" dirty="0">
                <a:latin typeface="Calibri" panose="020F0502020204030204" pitchFamily="34" charset="0"/>
              </a:rPr>
              <a:t>The placement order occurs within 5 weeks</a:t>
            </a:r>
          </a:p>
          <a:p>
            <a:pPr algn="just">
              <a:spcBef>
                <a:spcPct val="0"/>
              </a:spcBef>
            </a:pPr>
            <a:r>
              <a:rPr lang="en-CA" dirty="0">
                <a:latin typeface="Calibri" panose="020F0502020204030204" pitchFamily="34" charset="0"/>
              </a:rPr>
              <a:t>Adoption takes 3-6 months to finalize</a:t>
            </a:r>
          </a:p>
          <a:p>
            <a:pPr algn="just">
              <a:spcBef>
                <a:spcPct val="0"/>
              </a:spcBef>
            </a:pPr>
            <a:r>
              <a:rPr lang="en-CA" dirty="0" smtClean="0">
                <a:latin typeface="Calibri" panose="020F0502020204030204" pitchFamily="34" charset="0"/>
              </a:rPr>
              <a:t>Many </a:t>
            </a:r>
            <a:r>
              <a:rPr lang="en-CA" dirty="0">
                <a:latin typeface="Calibri" panose="020F0502020204030204" pitchFamily="34" charset="0"/>
              </a:rPr>
              <a:t>lawyers across the country include a no travel to Quebec provision in surrogacy contracts.</a:t>
            </a:r>
            <a:endParaRPr lang="en-US" dirty="0">
              <a:latin typeface="Calibri" panose="020F0502020204030204" pitchFamily="34" charset="0"/>
            </a:endParaRPr>
          </a:p>
          <a:p>
            <a:endParaRPr lang="en-CA" dirty="0"/>
          </a:p>
        </p:txBody>
      </p:sp>
      <p:sp>
        <p:nvSpPr>
          <p:cNvPr id="4" name="Slide Number Placeholder 3"/>
          <p:cNvSpPr>
            <a:spLocks noGrp="1"/>
          </p:cNvSpPr>
          <p:nvPr>
            <p:ph type="sldNum" sz="quarter" idx="4294967295"/>
          </p:nvPr>
        </p:nvSpPr>
        <p:spPr>
          <a:xfrm>
            <a:off x="457200" y="6342323"/>
            <a:ext cx="457200" cy="387421"/>
          </a:xfrm>
          <a:prstGeom prst="rect">
            <a:avLst/>
          </a:prstGeom>
        </p:spPr>
        <p:txBody>
          <a:bodyPr/>
          <a:lstStyle/>
          <a:p>
            <a:fld id="{5F74FEF4-47FE-43C0-8A34-2652E10A11F5}" type="slidenum">
              <a:rPr lang="en-US" smtClean="0"/>
              <a:pPr/>
              <a:t>31</a:t>
            </a:fld>
            <a:endParaRPr lang="en-US" dirty="0"/>
          </a:p>
        </p:txBody>
      </p:sp>
    </p:spTree>
    <p:extLst>
      <p:ext uri="{BB962C8B-B14F-4D97-AF65-F5344CB8AC3E}">
        <p14:creationId xmlns:p14="http://schemas.microsoft.com/office/powerpoint/2010/main" val="1367975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954182"/>
          </a:xfrm>
        </p:spPr>
        <p:txBody>
          <a:bodyPr/>
          <a:lstStyle/>
          <a:p>
            <a:r>
              <a:rPr lang="en-CA" sz="2400" dirty="0" smtClean="0">
                <a:latin typeface="Calibri" panose="020F0502020204030204" pitchFamily="34" charset="0"/>
              </a:rPr>
              <a:t>Ontario Proposed Bill 28: All Families Are Equal Act**</a:t>
            </a:r>
            <a:br>
              <a:rPr lang="en-CA" sz="2400" dirty="0" smtClean="0">
                <a:latin typeface="Calibri" panose="020F0502020204030204" pitchFamily="34" charset="0"/>
              </a:rPr>
            </a:br>
            <a:r>
              <a:rPr lang="en-CA" sz="2400" dirty="0" smtClean="0">
                <a:latin typeface="Calibri" panose="020F0502020204030204" pitchFamily="34" charset="0"/>
              </a:rPr>
              <a:t>(As per the News Release Sept 29, 2016)</a:t>
            </a:r>
            <a:endParaRPr lang="en-US" sz="2400" dirty="0"/>
          </a:p>
        </p:txBody>
      </p:sp>
      <p:sp>
        <p:nvSpPr>
          <p:cNvPr id="3" name="Content Placeholder 2"/>
          <p:cNvSpPr>
            <a:spLocks noGrp="1"/>
          </p:cNvSpPr>
          <p:nvPr>
            <p:ph idx="1"/>
          </p:nvPr>
        </p:nvSpPr>
        <p:spPr>
          <a:xfrm>
            <a:off x="363392" y="1438276"/>
            <a:ext cx="7556313" cy="5259387"/>
          </a:xfrm>
        </p:spPr>
        <p:txBody>
          <a:bodyPr>
            <a:normAutofit fontScale="77500" lnSpcReduction="20000"/>
          </a:bodyPr>
          <a:lstStyle/>
          <a:p>
            <a:r>
              <a:rPr lang="en-US" i="1" dirty="0"/>
              <a:t>Rules of Legal Parentage</a:t>
            </a:r>
            <a:endParaRPr lang="en-US" dirty="0"/>
          </a:p>
          <a:p>
            <a:pPr lvl="1"/>
            <a:r>
              <a:rPr lang="en-US" dirty="0"/>
              <a:t>T</a:t>
            </a:r>
            <a:r>
              <a:rPr lang="en-US" dirty="0" smtClean="0"/>
              <a:t>he </a:t>
            </a:r>
            <a:r>
              <a:rPr lang="en-US" dirty="0"/>
              <a:t>parents are the birth parent and the birth parent's partner, if any, at the time of the child's conception. No court order </a:t>
            </a:r>
            <a:r>
              <a:rPr lang="en-US" dirty="0" smtClean="0"/>
              <a:t>required</a:t>
            </a:r>
            <a:r>
              <a:rPr lang="en-US" dirty="0"/>
              <a:t>.</a:t>
            </a:r>
          </a:p>
          <a:p>
            <a:r>
              <a:rPr lang="en-US" i="1" dirty="0"/>
              <a:t>Surrogacy</a:t>
            </a:r>
            <a:endParaRPr lang="en-US" dirty="0"/>
          </a:p>
          <a:p>
            <a:pPr lvl="1"/>
            <a:r>
              <a:rPr lang="en-US" dirty="0"/>
              <a:t>The intended parents of a child born to surrogate would be recognized without a court order if the following conditions are met:</a:t>
            </a:r>
          </a:p>
          <a:p>
            <a:pPr lvl="2"/>
            <a:r>
              <a:rPr lang="en-US" dirty="0"/>
              <a:t>The surrogate and the intended parent(s) received </a:t>
            </a:r>
            <a:r>
              <a:rPr lang="en-US" b="1" dirty="0"/>
              <a:t>independent legal advice </a:t>
            </a:r>
            <a:r>
              <a:rPr lang="en-US" dirty="0"/>
              <a:t>and entered into a written pre-conception surrogacy agreement.</a:t>
            </a:r>
          </a:p>
          <a:p>
            <a:pPr lvl="2"/>
            <a:r>
              <a:rPr lang="en-US" dirty="0"/>
              <a:t>The surrogate provided written consent to give up her parental status both before conception and seven days after the birth of the child.</a:t>
            </a:r>
          </a:p>
          <a:p>
            <a:r>
              <a:rPr lang="en-US" i="1" dirty="0"/>
              <a:t>Clarifying the Process for Recognition of Parentage Agreements</a:t>
            </a:r>
            <a:endParaRPr lang="en-US" dirty="0"/>
          </a:p>
          <a:p>
            <a:pPr lvl="1"/>
            <a:r>
              <a:rPr lang="en-US" dirty="0" smtClean="0"/>
              <a:t>Under </a:t>
            </a:r>
            <a:r>
              <a:rPr lang="en-US" dirty="0"/>
              <a:t>a simplified process, up to four people would be recognized as the parents of a child, without a court order, if all parties entered into a written pre-conception agreement to be parents of the child together. The birth parent would be required to be one of the parties to the agreement.</a:t>
            </a:r>
          </a:p>
          <a:p>
            <a:r>
              <a:rPr lang="en-US" i="1" dirty="0"/>
              <a:t>Posthumous Conception</a:t>
            </a:r>
            <a:endParaRPr lang="en-US" dirty="0"/>
          </a:p>
          <a:p>
            <a:pPr lvl="1"/>
            <a:r>
              <a:rPr lang="en-US" dirty="0"/>
              <a:t>A court could grant a declaration of parental status to a deceased person in relation to a child conceived after their death.</a:t>
            </a:r>
          </a:p>
          <a:p>
            <a:pPr lvl="1"/>
            <a:r>
              <a:rPr lang="en-US" dirty="0"/>
              <a:t>The posthumously conceived child could inherit and seek support from their deceased parent's estate, if the child is born within three years of their deceased parent's death.</a:t>
            </a:r>
          </a:p>
          <a:p>
            <a:pPr marL="228600" lvl="1" indent="0">
              <a:buNone/>
            </a:pPr>
            <a:endParaRPr lang="en-US" dirty="0"/>
          </a:p>
          <a:p>
            <a:endParaRPr lang="en-US" dirty="0"/>
          </a:p>
        </p:txBody>
      </p:sp>
    </p:spTree>
    <p:extLst>
      <p:ext uri="{BB962C8B-B14F-4D97-AF65-F5344CB8AC3E}">
        <p14:creationId xmlns:p14="http://schemas.microsoft.com/office/powerpoint/2010/main" val="3299619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2800" dirty="0">
                <a:latin typeface="Calibri" panose="020F0502020204030204" pitchFamily="34" charset="0"/>
              </a:rPr>
              <a:t>Ontario </a:t>
            </a:r>
            <a:r>
              <a:rPr lang="en-CA" sz="2800" dirty="0" smtClean="0">
                <a:latin typeface="Calibri" panose="020F0502020204030204" pitchFamily="34" charset="0"/>
              </a:rPr>
              <a:t>Proposed </a:t>
            </a:r>
            <a:r>
              <a:rPr lang="en-CA" sz="2800" dirty="0">
                <a:latin typeface="Calibri" panose="020F0502020204030204" pitchFamily="34" charset="0"/>
              </a:rPr>
              <a:t>Bill 28: All Families Are Equal </a:t>
            </a:r>
            <a:r>
              <a:rPr lang="en-CA" sz="2800" dirty="0" smtClean="0">
                <a:latin typeface="Calibri" panose="020F0502020204030204" pitchFamily="34" charset="0"/>
              </a:rPr>
              <a:t>Act</a:t>
            </a:r>
            <a:br>
              <a:rPr lang="en-CA" sz="2800" dirty="0" smtClean="0">
                <a:latin typeface="Calibri" panose="020F0502020204030204" pitchFamily="34" charset="0"/>
              </a:rPr>
            </a:br>
            <a:r>
              <a:rPr lang="en-CA" sz="2800" dirty="0" smtClean="0">
                <a:latin typeface="Calibri" panose="020F0502020204030204" pitchFamily="34" charset="0"/>
              </a:rPr>
              <a:t>Differences and Issues</a:t>
            </a:r>
            <a:endParaRPr lang="en-US" sz="2800" dirty="0"/>
          </a:p>
        </p:txBody>
      </p:sp>
      <p:sp>
        <p:nvSpPr>
          <p:cNvPr id="3" name="Content Placeholder 2"/>
          <p:cNvSpPr>
            <a:spLocks noGrp="1"/>
          </p:cNvSpPr>
          <p:nvPr>
            <p:ph idx="1"/>
          </p:nvPr>
        </p:nvSpPr>
        <p:spPr>
          <a:xfrm>
            <a:off x="498474" y="1508760"/>
            <a:ext cx="7556313" cy="4617403"/>
          </a:xfrm>
        </p:spPr>
        <p:txBody>
          <a:bodyPr>
            <a:normAutofit fontScale="92500" lnSpcReduction="10000"/>
          </a:bodyPr>
          <a:lstStyle/>
          <a:p>
            <a:r>
              <a:rPr lang="en-US" dirty="0" smtClean="0"/>
              <a:t>The surrogate has 7 days before she is to relinquish the child, during which time she has joint decision-making with the intended parents</a:t>
            </a:r>
          </a:p>
          <a:p>
            <a:r>
              <a:rPr lang="en-US" dirty="0" smtClean="0"/>
              <a:t>Independent legal advice is required for surrogacy</a:t>
            </a:r>
          </a:p>
          <a:p>
            <a:r>
              <a:rPr lang="en-US" dirty="0"/>
              <a:t>A</a:t>
            </a:r>
            <a:r>
              <a:rPr lang="en-US" dirty="0" smtClean="0"/>
              <a:t>dministrative </a:t>
            </a:r>
            <a:r>
              <a:rPr lang="en-US" dirty="0"/>
              <a:t>regime to register a child </a:t>
            </a:r>
            <a:r>
              <a:rPr lang="en-US" dirty="0" smtClean="0"/>
              <a:t>including in surrogacy. </a:t>
            </a:r>
            <a:r>
              <a:rPr lang="en-US" dirty="0"/>
              <a:t>A declaration of parentage is no longer needed through the court (aligns with BC</a:t>
            </a:r>
            <a:r>
              <a:rPr lang="en-US" dirty="0" smtClean="0"/>
              <a:t>)</a:t>
            </a:r>
          </a:p>
          <a:p>
            <a:r>
              <a:rPr lang="en-US" dirty="0" smtClean="0"/>
              <a:t>Surrogacy agreements are unenforceable and disputes are to be based on the BIOC of the child.  </a:t>
            </a:r>
          </a:p>
          <a:p>
            <a:r>
              <a:rPr lang="en-US" dirty="0" smtClean="0"/>
              <a:t>Sperm donation can be provided through sex- the ability to contract out of parenthood? </a:t>
            </a:r>
          </a:p>
          <a:p>
            <a:r>
              <a:rPr lang="en-US" dirty="0" smtClean="0"/>
              <a:t>Additional parents are allowed- limited to 4</a:t>
            </a:r>
          </a:p>
        </p:txBody>
      </p:sp>
    </p:spTree>
    <p:extLst>
      <p:ext uri="{BB962C8B-B14F-4D97-AF65-F5344CB8AC3E}">
        <p14:creationId xmlns:p14="http://schemas.microsoft.com/office/powerpoint/2010/main" val="827967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801781"/>
          </a:xfrm>
        </p:spPr>
        <p:txBody>
          <a:bodyPr/>
          <a:lstStyle/>
          <a:p>
            <a:r>
              <a:rPr lang="en-CA" sz="3200" dirty="0" smtClean="0"/>
              <a:t>Looking forward: Foreseeable issues</a:t>
            </a:r>
            <a:endParaRPr lang="en-CA" sz="3200" dirty="0"/>
          </a:p>
        </p:txBody>
      </p:sp>
      <p:sp>
        <p:nvSpPr>
          <p:cNvPr id="3" name="Content Placeholder 2"/>
          <p:cNvSpPr>
            <a:spLocks noGrp="1"/>
          </p:cNvSpPr>
          <p:nvPr>
            <p:ph idx="1"/>
          </p:nvPr>
        </p:nvSpPr>
        <p:spPr>
          <a:xfrm>
            <a:off x="498474" y="1285876"/>
            <a:ext cx="7556313" cy="4840288"/>
          </a:xfrm>
        </p:spPr>
        <p:txBody>
          <a:bodyPr>
            <a:normAutofit fontScale="92500" lnSpcReduction="20000"/>
          </a:bodyPr>
          <a:lstStyle/>
          <a:p>
            <a:r>
              <a:rPr lang="en-CA" dirty="0" smtClean="0"/>
              <a:t>Location, location! : Jurisdictional differences and challenges</a:t>
            </a:r>
          </a:p>
          <a:p>
            <a:r>
              <a:rPr lang="en-CA" dirty="0" smtClean="0"/>
              <a:t>Sex as the defining line re the application of the law: different treatment for similar families? Charter challenge?  </a:t>
            </a:r>
          </a:p>
          <a:p>
            <a:r>
              <a:rPr lang="en-CA" dirty="0" smtClean="0"/>
              <a:t>Administrative registration vs. court oversight</a:t>
            </a:r>
          </a:p>
          <a:p>
            <a:r>
              <a:rPr lang="en-CA" dirty="0" smtClean="0"/>
              <a:t>Right to know re sperm donor and adult children conceived through ART?</a:t>
            </a:r>
          </a:p>
          <a:p>
            <a:r>
              <a:rPr lang="en-CA" dirty="0" smtClean="0"/>
              <a:t>Sperm and egg shortages</a:t>
            </a:r>
          </a:p>
          <a:p>
            <a:r>
              <a:rPr lang="en-CA" dirty="0" smtClean="0"/>
              <a:t>Known vs unknown donors</a:t>
            </a:r>
          </a:p>
          <a:p>
            <a:r>
              <a:rPr lang="en-CA" dirty="0" smtClean="0"/>
              <a:t>Transgender parents: birth registration and access to services</a:t>
            </a:r>
          </a:p>
          <a:p>
            <a:r>
              <a:rPr lang="en-CA" dirty="0" smtClean="0"/>
              <a:t>Should the prohibition on paying be changed? </a:t>
            </a:r>
          </a:p>
          <a:p>
            <a:r>
              <a:rPr lang="en-CA" dirty="0" smtClean="0"/>
              <a:t>How many parents?</a:t>
            </a:r>
          </a:p>
          <a:p>
            <a:endParaRPr lang="en-CA" dirty="0" smtClean="0"/>
          </a:p>
          <a:p>
            <a:pPr marL="228600" lvl="1" indent="0">
              <a:buNone/>
            </a:pPr>
            <a:endParaRPr lang="en-CA" dirty="0"/>
          </a:p>
        </p:txBody>
      </p:sp>
    </p:spTree>
    <p:extLst>
      <p:ext uri="{BB962C8B-B14F-4D97-AF65-F5344CB8AC3E}">
        <p14:creationId xmlns:p14="http://schemas.microsoft.com/office/powerpoint/2010/main" val="23917139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09120"/>
          </a:xfrm>
        </p:spPr>
        <p:txBody>
          <a:bodyPr>
            <a:normAutofit fontScale="62500" lnSpcReduction="20000"/>
          </a:bodyPr>
          <a:lstStyle/>
          <a:p>
            <a:pPr marL="228600" lvl="2" indent="0">
              <a:buNone/>
            </a:pPr>
            <a:endParaRPr lang="en-CA" sz="2600" b="1" dirty="0">
              <a:solidFill>
                <a:schemeClr val="tx1"/>
              </a:solidFill>
              <a:hlinkClick r:id="rId3"/>
            </a:endParaRPr>
          </a:p>
          <a:p>
            <a:pPr marL="228600" lvl="2" indent="0">
              <a:buNone/>
            </a:pPr>
            <a:r>
              <a:rPr lang="en-CA" sz="3200" dirty="0" smtClean="0"/>
              <a:t>Fertility Law BC</a:t>
            </a:r>
            <a:endParaRPr lang="en-CA" sz="3200" b="1" dirty="0" smtClean="0">
              <a:solidFill>
                <a:schemeClr val="tx1"/>
              </a:solidFill>
              <a:hlinkClick r:id="rId3"/>
            </a:endParaRPr>
          </a:p>
          <a:p>
            <a:pPr marL="228600" lvl="2" indent="0">
              <a:buNone/>
            </a:pPr>
            <a:r>
              <a:rPr lang="en-CA" sz="2800" dirty="0">
                <a:hlinkClick r:id="rId4"/>
              </a:rPr>
              <a:t>http://www.fertilitylawbc.com</a:t>
            </a:r>
            <a:r>
              <a:rPr lang="en-CA" sz="2800" dirty="0" smtClean="0">
                <a:hlinkClick r:id="rId4"/>
              </a:rPr>
              <a:t>/</a:t>
            </a:r>
            <a:endParaRPr lang="en-CA" sz="2800" dirty="0" smtClean="0"/>
          </a:p>
          <a:p>
            <a:pPr marL="228600" lvl="2" indent="0">
              <a:buNone/>
            </a:pPr>
            <a:endParaRPr lang="en-CA" sz="2800" dirty="0"/>
          </a:p>
          <a:p>
            <a:pPr marL="228600" lvl="2" indent="0">
              <a:buNone/>
            </a:pPr>
            <a:r>
              <a:rPr lang="en-CA" sz="2800" dirty="0" smtClean="0"/>
              <a:t>Baby </a:t>
            </a:r>
            <a:r>
              <a:rPr lang="en-CA" sz="2800" dirty="0"/>
              <a:t>Steps</a:t>
            </a:r>
            <a:r>
              <a:rPr lang="en-CA" sz="2800" dirty="0" smtClean="0"/>
              <a:t>: Assisted </a:t>
            </a:r>
            <a:r>
              <a:rPr lang="en-CA" sz="2800" dirty="0"/>
              <a:t>Reproductive Technologies and the BC Family Law </a:t>
            </a:r>
            <a:r>
              <a:rPr lang="en-CA" sz="2800" dirty="0" smtClean="0"/>
              <a:t>Act</a:t>
            </a:r>
          </a:p>
          <a:p>
            <a:pPr marL="228600" lvl="2" indent="0">
              <a:buNone/>
            </a:pPr>
            <a:r>
              <a:rPr lang="en-CA" sz="2800" dirty="0">
                <a:hlinkClick r:id="rId5"/>
              </a:rPr>
              <a:t>http://www.barbarafindlay.com/uploads/9/9/6/7/9967848/</a:t>
            </a:r>
            <a:r>
              <a:rPr lang="en-CA" sz="2800" dirty="0" smtClean="0">
                <a:hlinkClick r:id="rId5"/>
              </a:rPr>
              <a:t>baby_steps.pdf</a:t>
            </a:r>
            <a:endParaRPr lang="en-CA" sz="2800" dirty="0" smtClean="0"/>
          </a:p>
          <a:p>
            <a:pPr marL="228600" lvl="2" indent="0">
              <a:buNone/>
            </a:pPr>
            <a:endParaRPr lang="en-CA" sz="2800" dirty="0" smtClean="0"/>
          </a:p>
          <a:p>
            <a:pPr marL="228600" lvl="2" indent="0">
              <a:buNone/>
            </a:pPr>
            <a:r>
              <a:rPr lang="en-CA" sz="2800" dirty="0" smtClean="0"/>
              <a:t>Baby Steps II: Assisted Reproductive Technologies and the BC Family Law Act (course materials and to be posted on </a:t>
            </a:r>
            <a:r>
              <a:rPr lang="en-CA" sz="2800" dirty="0" smtClean="0">
                <a:hlinkClick r:id="rId6"/>
              </a:rPr>
              <a:t>www.fertilitylawbc.com</a:t>
            </a:r>
            <a:endParaRPr lang="en-CA" sz="2800" dirty="0" smtClean="0"/>
          </a:p>
          <a:p>
            <a:pPr marL="228600" lvl="2" indent="0">
              <a:buNone/>
            </a:pPr>
            <a:endParaRPr lang="en-CA" sz="2800" dirty="0"/>
          </a:p>
          <a:p>
            <a:pPr marL="228600" lvl="2" indent="0">
              <a:buNone/>
            </a:pPr>
            <a:endParaRPr lang="en-CA" sz="2800" b="1" i="1" dirty="0">
              <a:solidFill>
                <a:schemeClr val="tx1"/>
              </a:solidFill>
              <a:hlinkClick r:id="rId3"/>
            </a:endParaRPr>
          </a:p>
          <a:p>
            <a:pPr marL="228600" lvl="2" indent="0">
              <a:buNone/>
            </a:pPr>
            <a:endParaRPr lang="en-CA" sz="2600" b="1" dirty="0" smtClean="0">
              <a:solidFill>
                <a:schemeClr val="tx1"/>
              </a:solidFill>
              <a:hlinkClick r:id="rId3"/>
            </a:endParaRPr>
          </a:p>
          <a:p>
            <a:pPr marL="342900" lvl="1" indent="-342900" algn="ctr">
              <a:buNone/>
            </a:pPr>
            <a:r>
              <a:rPr lang="en-CA" sz="4900" b="1" u="sng" dirty="0" smtClean="0">
                <a:solidFill>
                  <a:srgbClr val="000000"/>
                </a:solidFill>
              </a:rPr>
              <a:t> </a:t>
            </a:r>
          </a:p>
          <a:p>
            <a:endParaRPr lang="en-CA" sz="4200" b="1" dirty="0" smtClean="0">
              <a:solidFill>
                <a:srgbClr val="000000"/>
              </a:solidFill>
            </a:endParaRPr>
          </a:p>
          <a:p>
            <a:pPr lvl="1" algn="ctr">
              <a:buNone/>
            </a:pPr>
            <a:endParaRPr lang="en-CA" sz="5000" b="1" dirty="0" smtClean="0">
              <a:solidFill>
                <a:srgbClr val="000000"/>
              </a:solidFill>
            </a:endParaRPr>
          </a:p>
        </p:txBody>
      </p:sp>
      <p:sp>
        <p:nvSpPr>
          <p:cNvPr id="4" name="Title 3"/>
          <p:cNvSpPr>
            <a:spLocks noGrp="1"/>
          </p:cNvSpPr>
          <p:nvPr>
            <p:ph type="title"/>
          </p:nvPr>
        </p:nvSpPr>
        <p:spPr/>
        <p:txBody>
          <a:bodyPr/>
          <a:lstStyle/>
          <a:p>
            <a:r>
              <a:rPr lang="en-US" dirty="0" smtClean="0"/>
              <a:t>More </a:t>
            </a:r>
            <a:r>
              <a:rPr lang="en-US" dirty="0"/>
              <a:t>Info/ Questions</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Federal </a:t>
            </a:r>
            <a:r>
              <a:rPr lang="en-CA" i="1" dirty="0" smtClean="0"/>
              <a:t>Assisted Human Reproduction Act </a:t>
            </a:r>
            <a:endParaRPr lang="en-CA" i="1" dirty="0"/>
          </a:p>
        </p:txBody>
      </p:sp>
      <p:sp>
        <p:nvSpPr>
          <p:cNvPr id="3" name="Content Placeholder 2"/>
          <p:cNvSpPr>
            <a:spLocks noGrp="1"/>
          </p:cNvSpPr>
          <p:nvPr>
            <p:ph idx="1"/>
          </p:nvPr>
        </p:nvSpPr>
        <p:spPr/>
        <p:txBody>
          <a:bodyPr>
            <a:normAutofit fontScale="85000" lnSpcReduction="10000"/>
          </a:bodyPr>
          <a:lstStyle/>
          <a:p>
            <a:pPr marL="0" indent="0">
              <a:buNone/>
            </a:pPr>
            <a:r>
              <a:rPr lang="en-CA" b="1" dirty="0">
                <a:solidFill>
                  <a:schemeClr val="tx2"/>
                </a:solidFill>
              </a:rPr>
              <a:t>Prohibited (ss. 5 – </a:t>
            </a:r>
            <a:r>
              <a:rPr lang="en-CA" b="1" dirty="0" smtClean="0">
                <a:solidFill>
                  <a:schemeClr val="tx2"/>
                </a:solidFill>
              </a:rPr>
              <a:t>8):</a:t>
            </a:r>
            <a:endParaRPr lang="en-CA" b="1" dirty="0">
              <a:solidFill>
                <a:schemeClr val="tx2"/>
              </a:solidFill>
            </a:endParaRPr>
          </a:p>
          <a:p>
            <a:pPr marL="800100" lvl="1" indent="-342900">
              <a:buSzPct val="100000"/>
              <a:buFont typeface="Wingdings" charset="2"/>
              <a:buChar char="§"/>
            </a:pPr>
            <a:r>
              <a:rPr lang="en-CA" sz="2000" dirty="0">
                <a:solidFill>
                  <a:schemeClr val="tx2"/>
                </a:solidFill>
              </a:rPr>
              <a:t>The </a:t>
            </a:r>
            <a:r>
              <a:rPr lang="en-CA" sz="2000" dirty="0" smtClean="0">
                <a:solidFill>
                  <a:schemeClr val="tx2"/>
                </a:solidFill>
              </a:rPr>
              <a:t>purchase, </a:t>
            </a:r>
            <a:r>
              <a:rPr lang="en-CA" sz="2000" dirty="0">
                <a:solidFill>
                  <a:schemeClr val="tx2"/>
                </a:solidFill>
              </a:rPr>
              <a:t>advertising or payment for donated genetic materials i.e. sperm, </a:t>
            </a:r>
            <a:r>
              <a:rPr lang="en-CA" sz="2000" dirty="0" smtClean="0">
                <a:solidFill>
                  <a:schemeClr val="tx2"/>
                </a:solidFill>
              </a:rPr>
              <a:t>eggs, embryos</a:t>
            </a:r>
            <a:endParaRPr lang="en-CA" sz="2000" dirty="0">
              <a:solidFill>
                <a:schemeClr val="tx2"/>
              </a:solidFill>
            </a:endParaRPr>
          </a:p>
          <a:p>
            <a:pPr marL="800100" lvl="1" indent="-342900">
              <a:buSzPct val="100000"/>
              <a:buFont typeface="Wingdings" charset="2"/>
              <a:buChar char="§"/>
            </a:pPr>
            <a:r>
              <a:rPr lang="en-CA" sz="2000" dirty="0" smtClean="0">
                <a:solidFill>
                  <a:schemeClr val="tx2"/>
                </a:solidFill>
              </a:rPr>
              <a:t>Paying for surrogacy services</a:t>
            </a:r>
          </a:p>
          <a:p>
            <a:pPr marL="800100" lvl="1" indent="-342900">
              <a:buSzPct val="100000"/>
              <a:buFont typeface="Wingdings" charset="2"/>
              <a:buChar char="§"/>
            </a:pPr>
            <a:r>
              <a:rPr lang="en-CA" sz="2000" dirty="0" smtClean="0">
                <a:solidFill>
                  <a:schemeClr val="tx2"/>
                </a:solidFill>
              </a:rPr>
              <a:t>Paying someone to arrange surrogacy services, accepting payment to arrange surrogacy services, or advertising to arrange such services</a:t>
            </a:r>
          </a:p>
          <a:p>
            <a:pPr marL="800100" lvl="1" indent="-342900">
              <a:buSzPct val="100000"/>
              <a:buFont typeface="Wingdings" charset="2"/>
              <a:buChar char="§"/>
            </a:pPr>
            <a:r>
              <a:rPr lang="en-CA" sz="2000" dirty="0">
                <a:solidFill>
                  <a:schemeClr val="tx2"/>
                </a:solidFill>
              </a:rPr>
              <a:t>U</a:t>
            </a:r>
            <a:r>
              <a:rPr lang="en-CA" sz="2000" dirty="0" smtClean="0">
                <a:solidFill>
                  <a:schemeClr val="tx2"/>
                </a:solidFill>
              </a:rPr>
              <a:t>se of genetic material without written consent of donor – s. 8</a:t>
            </a:r>
          </a:p>
          <a:p>
            <a:pPr marL="800100" lvl="1" indent="-342900">
              <a:buSzPct val="100000"/>
              <a:buFont typeface="Wingdings" charset="2"/>
              <a:buChar char="§"/>
            </a:pPr>
            <a:r>
              <a:rPr lang="en-CA" sz="2000" dirty="0" smtClean="0">
                <a:solidFill>
                  <a:schemeClr val="tx2"/>
                </a:solidFill>
              </a:rPr>
              <a:t>Use of genetic material from a minor (under 18) unless intention to be used by donor – s. 9</a:t>
            </a:r>
            <a:endParaRPr lang="en-CA" sz="2000" dirty="0">
              <a:solidFill>
                <a:schemeClr val="tx2"/>
              </a:solidFill>
            </a:endParaRPr>
          </a:p>
          <a:p>
            <a:pPr marL="800100" lvl="1" indent="-342900">
              <a:buSzPct val="100000"/>
              <a:buFont typeface="Wingdings" charset="2"/>
              <a:buChar char="§"/>
            </a:pPr>
            <a:r>
              <a:rPr lang="en-CA" sz="2000" dirty="0" smtClean="0">
                <a:solidFill>
                  <a:schemeClr val="tx2"/>
                </a:solidFill>
              </a:rPr>
              <a:t>Breach of s. 5 – 7 and 9 is </a:t>
            </a:r>
            <a:r>
              <a:rPr lang="en-CA" sz="2000" dirty="0">
                <a:solidFill>
                  <a:schemeClr val="tx2"/>
                </a:solidFill>
              </a:rPr>
              <a:t>a criminal offence, punishable on indictment by a maximum $500,000 fine and 10 years in prison </a:t>
            </a:r>
            <a:endParaRPr lang="en-CA" sz="2000" dirty="0" smtClean="0">
              <a:solidFill>
                <a:schemeClr val="tx2"/>
              </a:solidFill>
            </a:endParaRPr>
          </a:p>
          <a:p>
            <a:pPr marL="800100" lvl="1" indent="-342900">
              <a:buSzPct val="100000"/>
              <a:buFont typeface="Wingdings" charset="2"/>
              <a:buChar char="§"/>
            </a:pPr>
            <a:r>
              <a:rPr lang="en-CA" sz="2000" dirty="0" smtClean="0">
                <a:solidFill>
                  <a:schemeClr val="tx2"/>
                </a:solidFill>
              </a:rPr>
              <a:t>Breach of any other provision (e.g. consent) – lesser penalties</a:t>
            </a:r>
            <a:endParaRPr lang="en-CA" sz="2000" dirty="0">
              <a:solidFill>
                <a:schemeClr val="tx2"/>
              </a:solidFill>
            </a:endParaRPr>
          </a:p>
        </p:txBody>
      </p:sp>
    </p:spTree>
    <p:extLst>
      <p:ext uri="{BB962C8B-B14F-4D97-AF65-F5344CB8AC3E}">
        <p14:creationId xmlns:p14="http://schemas.microsoft.com/office/powerpoint/2010/main" val="2406243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801781"/>
          </a:xfrm>
        </p:spPr>
        <p:txBody>
          <a:bodyPr/>
          <a:lstStyle/>
          <a:p>
            <a:r>
              <a:rPr lang="en-CA" sz="2800" dirty="0" smtClean="0"/>
              <a:t>AHRA: Expenses for donors and surrogates</a:t>
            </a:r>
            <a:endParaRPr lang="en-CA" sz="2800" dirty="0"/>
          </a:p>
        </p:txBody>
      </p:sp>
      <p:sp>
        <p:nvSpPr>
          <p:cNvPr id="3" name="Content Placeholder 2"/>
          <p:cNvSpPr>
            <a:spLocks noGrp="1"/>
          </p:cNvSpPr>
          <p:nvPr>
            <p:ph idx="1"/>
          </p:nvPr>
        </p:nvSpPr>
        <p:spPr>
          <a:xfrm>
            <a:off x="379941" y="1285876"/>
            <a:ext cx="7674846" cy="5224992"/>
          </a:xfrm>
        </p:spPr>
        <p:txBody>
          <a:bodyPr>
            <a:normAutofit fontScale="92500" lnSpcReduction="10000"/>
          </a:bodyPr>
          <a:lstStyle/>
          <a:p>
            <a:pPr marL="457200" lvl="2">
              <a:spcBef>
                <a:spcPts val="2000"/>
              </a:spcBef>
            </a:pPr>
            <a:r>
              <a:rPr lang="en-CA" sz="2300" dirty="0" smtClean="0">
                <a:solidFill>
                  <a:schemeClr val="tx2"/>
                </a:solidFill>
              </a:rPr>
              <a:t>No reimbursement for expenses incurred by a surrogate or donor, </a:t>
            </a:r>
            <a:r>
              <a:rPr lang="en-CA" sz="2400" dirty="0" smtClean="0">
                <a:solidFill>
                  <a:schemeClr val="tx2"/>
                </a:solidFill>
              </a:rPr>
              <a:t>except </a:t>
            </a:r>
            <a:r>
              <a:rPr lang="en-CA" sz="2400" dirty="0">
                <a:solidFill>
                  <a:schemeClr val="tx2"/>
                </a:solidFill>
              </a:rPr>
              <a:t>in accordance with the </a:t>
            </a:r>
            <a:r>
              <a:rPr lang="en-CA" sz="2400" dirty="0" smtClean="0">
                <a:solidFill>
                  <a:schemeClr val="tx2"/>
                </a:solidFill>
              </a:rPr>
              <a:t>regulations (s.12)</a:t>
            </a:r>
          </a:p>
          <a:p>
            <a:pPr marL="685800" lvl="3">
              <a:spcBef>
                <a:spcPts val="2000"/>
              </a:spcBef>
            </a:pPr>
            <a:r>
              <a:rPr lang="en-CA" sz="2300" dirty="0" smtClean="0">
                <a:solidFill>
                  <a:schemeClr val="tx2"/>
                </a:solidFill>
              </a:rPr>
              <a:t>section </a:t>
            </a:r>
            <a:r>
              <a:rPr lang="en-CA" sz="2300" dirty="0">
                <a:solidFill>
                  <a:schemeClr val="tx2"/>
                </a:solidFill>
              </a:rPr>
              <a:t>12 – not in </a:t>
            </a:r>
            <a:r>
              <a:rPr lang="en-CA" sz="2300" dirty="0" smtClean="0">
                <a:solidFill>
                  <a:schemeClr val="tx2"/>
                </a:solidFill>
              </a:rPr>
              <a:t>force and no regulations</a:t>
            </a:r>
          </a:p>
          <a:p>
            <a:pPr marL="457200" lvl="3" indent="0">
              <a:spcBef>
                <a:spcPts val="2000"/>
              </a:spcBef>
              <a:buNone/>
            </a:pPr>
            <a:r>
              <a:rPr lang="en-CA" sz="2300" dirty="0" smtClean="0">
                <a:solidFill>
                  <a:schemeClr val="tx2"/>
                </a:solidFill>
              </a:rPr>
              <a:t>In practice, reimbursement commonly made for out-of-pocket and receipted costs directly related to the donation or surrogacy (Health Canada): </a:t>
            </a:r>
          </a:p>
          <a:p>
            <a:pPr marL="685800" lvl="3"/>
            <a:r>
              <a:rPr lang="en-CA" sz="1900" dirty="0" smtClean="0">
                <a:solidFill>
                  <a:schemeClr val="tx2"/>
                </a:solidFill>
              </a:rPr>
              <a:t>medical expenses, travel to medical appointments</a:t>
            </a:r>
          </a:p>
          <a:p>
            <a:pPr marL="685800" lvl="3"/>
            <a:r>
              <a:rPr lang="en-CA" sz="1900" dirty="0" smtClean="0">
                <a:solidFill>
                  <a:schemeClr val="tx2"/>
                </a:solidFill>
              </a:rPr>
              <a:t>maternity clothes</a:t>
            </a:r>
          </a:p>
          <a:p>
            <a:pPr marL="685800" lvl="3"/>
            <a:r>
              <a:rPr lang="en-CA" sz="1900" dirty="0">
                <a:solidFill>
                  <a:schemeClr val="tx2"/>
                </a:solidFill>
              </a:rPr>
              <a:t>l</a:t>
            </a:r>
            <a:r>
              <a:rPr lang="en-CA" sz="1900" dirty="0" smtClean="0">
                <a:solidFill>
                  <a:schemeClr val="tx2"/>
                </a:solidFill>
              </a:rPr>
              <a:t>oss of work wages if doctor certifies bedrest</a:t>
            </a:r>
            <a:r>
              <a:rPr lang="en-CA" sz="1900" dirty="0">
                <a:solidFill>
                  <a:schemeClr val="tx2"/>
                </a:solidFill>
              </a:rPr>
              <a:t> </a:t>
            </a:r>
            <a:r>
              <a:rPr lang="en-CA" sz="1900" dirty="0" smtClean="0">
                <a:solidFill>
                  <a:schemeClr val="tx2"/>
                </a:solidFill>
              </a:rPr>
              <a:t> medically necessary</a:t>
            </a:r>
          </a:p>
          <a:p>
            <a:pPr marL="571500" lvl="2" indent="-342900">
              <a:spcBef>
                <a:spcPts val="2000"/>
              </a:spcBef>
            </a:pPr>
            <a:r>
              <a:rPr lang="en-CA" sz="2000" dirty="0" smtClean="0">
                <a:solidFill>
                  <a:schemeClr val="tx2"/>
                </a:solidFill>
              </a:rPr>
              <a:t>What </a:t>
            </a:r>
            <a:r>
              <a:rPr lang="en-CA" sz="2000" dirty="0">
                <a:solidFill>
                  <a:schemeClr val="tx2"/>
                </a:solidFill>
              </a:rPr>
              <a:t>about other costs?   Examples:</a:t>
            </a:r>
          </a:p>
          <a:p>
            <a:pPr marL="800100" lvl="3" indent="-342900"/>
            <a:r>
              <a:rPr lang="en-CA" dirty="0" smtClean="0">
                <a:solidFill>
                  <a:schemeClr val="tx2"/>
                </a:solidFill>
              </a:rPr>
              <a:t>legal </a:t>
            </a:r>
            <a:r>
              <a:rPr lang="en-CA" dirty="0">
                <a:solidFill>
                  <a:schemeClr val="tx2"/>
                </a:solidFill>
              </a:rPr>
              <a:t>fees</a:t>
            </a:r>
          </a:p>
          <a:p>
            <a:pPr marL="800100" lvl="3" indent="-342900"/>
            <a:r>
              <a:rPr lang="en-CA" dirty="0">
                <a:solidFill>
                  <a:schemeClr val="tx2"/>
                </a:solidFill>
              </a:rPr>
              <a:t>c</a:t>
            </a:r>
            <a:r>
              <a:rPr lang="en-CA" dirty="0" smtClean="0">
                <a:solidFill>
                  <a:schemeClr val="tx2"/>
                </a:solidFill>
              </a:rPr>
              <a:t>hildcare for </a:t>
            </a:r>
            <a:r>
              <a:rPr lang="en-CA" dirty="0">
                <a:solidFill>
                  <a:schemeClr val="tx2"/>
                </a:solidFill>
              </a:rPr>
              <a:t>other children of surrogate</a:t>
            </a:r>
          </a:p>
          <a:p>
            <a:pPr marL="800100" lvl="3" indent="-342900"/>
            <a:r>
              <a:rPr lang="en-CA" dirty="0" smtClean="0">
                <a:solidFill>
                  <a:schemeClr val="tx2"/>
                </a:solidFill>
              </a:rPr>
              <a:t>house-keeping </a:t>
            </a:r>
            <a:r>
              <a:rPr lang="en-CA" dirty="0">
                <a:solidFill>
                  <a:schemeClr val="tx2"/>
                </a:solidFill>
              </a:rPr>
              <a:t>costs due to bedrest</a:t>
            </a:r>
          </a:p>
          <a:p>
            <a:pPr marL="800100" lvl="3" indent="-342900"/>
            <a:r>
              <a:rPr lang="en-CA" dirty="0" smtClean="0">
                <a:solidFill>
                  <a:schemeClr val="tx2"/>
                </a:solidFill>
              </a:rPr>
              <a:t>nutritional </a:t>
            </a:r>
            <a:r>
              <a:rPr lang="en-CA" dirty="0">
                <a:solidFill>
                  <a:schemeClr val="tx2"/>
                </a:solidFill>
              </a:rPr>
              <a:t>supplements</a:t>
            </a:r>
          </a:p>
          <a:p>
            <a:pPr marL="685800" lvl="3">
              <a:spcBef>
                <a:spcPts val="2000"/>
              </a:spcBef>
            </a:pPr>
            <a:endParaRPr lang="en-CA" sz="1900" dirty="0" smtClean="0">
              <a:solidFill>
                <a:schemeClr val="tx2"/>
              </a:solidFill>
            </a:endParaRPr>
          </a:p>
          <a:p>
            <a:pPr marL="685800" lvl="3">
              <a:spcBef>
                <a:spcPts val="2000"/>
              </a:spcBef>
            </a:pPr>
            <a:endParaRPr lang="en-CA" sz="2300" dirty="0" smtClean="0">
              <a:solidFill>
                <a:schemeClr val="tx2"/>
              </a:solidFill>
            </a:endParaRPr>
          </a:p>
          <a:p>
            <a:pPr marL="228600" lvl="1">
              <a:spcBef>
                <a:spcPts val="2000"/>
              </a:spcBef>
            </a:pPr>
            <a:endParaRPr lang="en-CA" sz="2000" dirty="0">
              <a:solidFill>
                <a:schemeClr val="tx2"/>
              </a:solidFill>
            </a:endParaRPr>
          </a:p>
          <a:p>
            <a:endParaRPr lang="en-CA" dirty="0"/>
          </a:p>
        </p:txBody>
      </p:sp>
    </p:spTree>
    <p:extLst>
      <p:ext uri="{BB962C8B-B14F-4D97-AF65-F5344CB8AC3E}">
        <p14:creationId xmlns:p14="http://schemas.microsoft.com/office/powerpoint/2010/main" val="1368398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Prosecution under the AHRA</a:t>
            </a:r>
            <a:endParaRPr lang="en-US" dirty="0"/>
          </a:p>
        </p:txBody>
      </p:sp>
      <p:sp>
        <p:nvSpPr>
          <p:cNvPr id="3" name="Content Placeholder 2"/>
          <p:cNvSpPr>
            <a:spLocks noGrp="1"/>
          </p:cNvSpPr>
          <p:nvPr>
            <p:ph idx="1"/>
          </p:nvPr>
        </p:nvSpPr>
        <p:spPr/>
        <p:txBody>
          <a:bodyPr>
            <a:normAutofit/>
          </a:bodyPr>
          <a:lstStyle/>
          <a:p>
            <a:r>
              <a:rPr lang="en-US" dirty="0" smtClean="0"/>
              <a:t>Leia </a:t>
            </a:r>
            <a:r>
              <a:rPr lang="en-US" dirty="0"/>
              <a:t>Picard, </a:t>
            </a:r>
            <a:r>
              <a:rPr lang="en-US" dirty="0" smtClean="0"/>
              <a:t>Canadian </a:t>
            </a:r>
            <a:r>
              <a:rPr lang="en-US" dirty="0"/>
              <a:t>Fertility Consultants (CFC</a:t>
            </a:r>
            <a:r>
              <a:rPr lang="en-US" dirty="0" smtClean="0"/>
              <a:t>) in Ontario, was </a:t>
            </a:r>
            <a:r>
              <a:rPr lang="en-US" dirty="0"/>
              <a:t>convicted on three counts </a:t>
            </a:r>
            <a:r>
              <a:rPr lang="en-US" dirty="0" smtClean="0"/>
              <a:t>in the </a:t>
            </a:r>
            <a:r>
              <a:rPr lang="en-US" dirty="0"/>
              <a:t>first prosecution </a:t>
            </a:r>
            <a:r>
              <a:rPr lang="en-US" dirty="0" smtClean="0"/>
              <a:t>under </a:t>
            </a:r>
            <a:r>
              <a:rPr lang="en-US" dirty="0"/>
              <a:t>the Assisted Human Reproduction </a:t>
            </a:r>
            <a:r>
              <a:rPr lang="en-US" dirty="0" smtClean="0"/>
              <a:t>Act (charged laid in 2013) </a:t>
            </a:r>
          </a:p>
          <a:p>
            <a:r>
              <a:rPr lang="en-US" dirty="0" smtClean="0"/>
              <a:t>She pled guilty to:</a:t>
            </a:r>
          </a:p>
          <a:p>
            <a:pPr lvl="1"/>
            <a:r>
              <a:rPr lang="en-US" dirty="0" smtClean="0"/>
              <a:t> </a:t>
            </a:r>
            <a:r>
              <a:rPr lang="en-US" dirty="0"/>
              <a:t>purchasing eggs, </a:t>
            </a:r>
            <a:endParaRPr lang="en-US" dirty="0" smtClean="0"/>
          </a:p>
          <a:p>
            <a:pPr lvl="1"/>
            <a:r>
              <a:rPr lang="en-US" dirty="0" smtClean="0"/>
              <a:t>paying </a:t>
            </a:r>
            <a:r>
              <a:rPr lang="en-US" dirty="0"/>
              <a:t>surrogates and </a:t>
            </a:r>
            <a:endParaRPr lang="en-US" dirty="0" smtClean="0"/>
          </a:p>
          <a:p>
            <a:pPr lvl="1"/>
            <a:r>
              <a:rPr lang="en-US" dirty="0" smtClean="0"/>
              <a:t>taking </a:t>
            </a:r>
            <a:r>
              <a:rPr lang="en-US" dirty="0"/>
              <a:t>money to arrange </a:t>
            </a:r>
            <a:r>
              <a:rPr lang="en-US" dirty="0" smtClean="0"/>
              <a:t>surrogacies  </a:t>
            </a:r>
            <a:endParaRPr lang="en-US" dirty="0"/>
          </a:p>
          <a:p>
            <a:r>
              <a:rPr lang="en-US" dirty="0" smtClean="0"/>
              <a:t>Picard and CFC were fined $60,000 in total  </a:t>
            </a:r>
            <a:endParaRPr lang="en-US" dirty="0"/>
          </a:p>
        </p:txBody>
      </p:sp>
    </p:spTree>
    <p:extLst>
      <p:ext uri="{BB962C8B-B14F-4D97-AF65-F5344CB8AC3E}">
        <p14:creationId xmlns:p14="http://schemas.microsoft.com/office/powerpoint/2010/main" val="108225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801781"/>
          </a:xfrm>
        </p:spPr>
        <p:txBody>
          <a:bodyPr/>
          <a:lstStyle/>
          <a:p>
            <a:r>
              <a:rPr lang="en-CA" sz="2800" dirty="0" smtClean="0"/>
              <a:t>The Federal Semen Regulations</a:t>
            </a:r>
            <a:endParaRPr lang="en-CA" sz="2800" dirty="0"/>
          </a:p>
        </p:txBody>
      </p:sp>
      <p:sp>
        <p:nvSpPr>
          <p:cNvPr id="3" name="Content Placeholder 2"/>
          <p:cNvSpPr>
            <a:spLocks noGrp="1"/>
          </p:cNvSpPr>
          <p:nvPr>
            <p:ph idx="1"/>
          </p:nvPr>
        </p:nvSpPr>
        <p:spPr>
          <a:xfrm>
            <a:off x="379941" y="1285876"/>
            <a:ext cx="7674846" cy="5224992"/>
          </a:xfrm>
        </p:spPr>
        <p:txBody>
          <a:bodyPr>
            <a:normAutofit/>
          </a:bodyPr>
          <a:lstStyle/>
          <a:p>
            <a:pPr marL="228600" lvl="2" indent="0">
              <a:spcBef>
                <a:spcPts val="2000"/>
              </a:spcBef>
              <a:buNone/>
            </a:pPr>
            <a:r>
              <a:rPr lang="en-CA" sz="1900" b="1" dirty="0" smtClean="0">
                <a:solidFill>
                  <a:schemeClr val="tx2"/>
                </a:solidFill>
              </a:rPr>
              <a:t>The </a:t>
            </a:r>
            <a:r>
              <a:rPr lang="en-CA" sz="1900" b="1" i="1" dirty="0" smtClean="0">
                <a:solidFill>
                  <a:schemeClr val="tx2"/>
                </a:solidFill>
              </a:rPr>
              <a:t>Processing and Distribution of Semen for Assisted Conception Regulations</a:t>
            </a:r>
            <a:r>
              <a:rPr lang="en-CA" sz="1900" b="1" dirty="0" smtClean="0">
                <a:solidFill>
                  <a:schemeClr val="tx2"/>
                </a:solidFill>
              </a:rPr>
              <a:t> came into effect in 1996 under the </a:t>
            </a:r>
            <a:r>
              <a:rPr lang="en-CA" sz="1900" b="1" i="1" dirty="0" smtClean="0">
                <a:solidFill>
                  <a:schemeClr val="tx2"/>
                </a:solidFill>
              </a:rPr>
              <a:t>Food and Drugs Act </a:t>
            </a:r>
            <a:r>
              <a:rPr lang="en-CA" sz="1900" b="1" dirty="0" smtClean="0">
                <a:solidFill>
                  <a:schemeClr val="tx2"/>
                </a:solidFill>
              </a:rPr>
              <a:t>set out health and safety standard requirements for semen.   </a:t>
            </a:r>
          </a:p>
          <a:p>
            <a:pPr marL="685800" lvl="3">
              <a:spcBef>
                <a:spcPts val="2000"/>
              </a:spcBef>
            </a:pPr>
            <a:r>
              <a:rPr lang="en-CA" sz="1900" dirty="0" smtClean="0">
                <a:solidFill>
                  <a:schemeClr val="tx2"/>
                </a:solidFill>
              </a:rPr>
              <a:t>Must be frozen and quarantined for 6 months and meet sexually transmitted infections testing.</a:t>
            </a:r>
          </a:p>
          <a:p>
            <a:pPr marL="914400" lvl="4">
              <a:spcBef>
                <a:spcPts val="2000"/>
              </a:spcBef>
            </a:pPr>
            <a:r>
              <a:rPr lang="en-CA" sz="1900" dirty="0" smtClean="0">
                <a:solidFill>
                  <a:schemeClr val="tx2"/>
                </a:solidFill>
              </a:rPr>
              <a:t>Exception: where a person is seeking insemination of semen from their spouse or sexual partner.</a:t>
            </a:r>
          </a:p>
          <a:p>
            <a:pPr marL="685800" lvl="4" indent="0">
              <a:spcBef>
                <a:spcPts val="2000"/>
              </a:spcBef>
              <a:buNone/>
            </a:pPr>
            <a:endParaRPr lang="en-CA" sz="2000" dirty="0" smtClean="0">
              <a:solidFill>
                <a:schemeClr val="tx2"/>
              </a:solidFill>
            </a:endParaRPr>
          </a:p>
          <a:p>
            <a:pPr marL="685800" lvl="4" indent="0">
              <a:spcBef>
                <a:spcPts val="2000"/>
              </a:spcBef>
              <a:buNone/>
            </a:pPr>
            <a:r>
              <a:rPr lang="en-CA" sz="2000" dirty="0" smtClean="0">
                <a:solidFill>
                  <a:schemeClr val="tx2"/>
                </a:solidFill>
              </a:rPr>
              <a:t>The </a:t>
            </a:r>
            <a:r>
              <a:rPr lang="en-CA" sz="2000" dirty="0">
                <a:solidFill>
                  <a:schemeClr val="tx2"/>
                </a:solidFill>
              </a:rPr>
              <a:t>only sperm facility is in Ontario. All other Canadian facilities closed after the AHRA came into effect. </a:t>
            </a:r>
            <a:endParaRPr lang="en-CA" sz="2000" dirty="0" smtClean="0">
              <a:solidFill>
                <a:schemeClr val="tx2"/>
              </a:solidFill>
            </a:endParaRPr>
          </a:p>
          <a:p>
            <a:pPr marL="685800" lvl="3">
              <a:spcBef>
                <a:spcPts val="2000"/>
              </a:spcBef>
            </a:pPr>
            <a:endParaRPr lang="en-CA" sz="1900" dirty="0" smtClean="0">
              <a:solidFill>
                <a:schemeClr val="tx2"/>
              </a:solidFill>
            </a:endParaRPr>
          </a:p>
          <a:p>
            <a:pPr marL="685800" lvl="3">
              <a:spcBef>
                <a:spcPts val="2000"/>
              </a:spcBef>
            </a:pPr>
            <a:endParaRPr lang="en-CA" sz="1900" dirty="0" smtClean="0">
              <a:solidFill>
                <a:schemeClr val="tx2"/>
              </a:solidFill>
            </a:endParaRPr>
          </a:p>
          <a:p>
            <a:pPr marL="685800" lvl="3">
              <a:spcBef>
                <a:spcPts val="2000"/>
              </a:spcBef>
            </a:pPr>
            <a:endParaRPr lang="en-CA" sz="2300" dirty="0" smtClean="0">
              <a:solidFill>
                <a:schemeClr val="tx2"/>
              </a:solidFill>
            </a:endParaRPr>
          </a:p>
          <a:p>
            <a:pPr marL="228600" lvl="1">
              <a:spcBef>
                <a:spcPts val="2000"/>
              </a:spcBef>
            </a:pPr>
            <a:endParaRPr lang="en-CA" sz="2000" dirty="0">
              <a:solidFill>
                <a:schemeClr val="tx2"/>
              </a:solidFill>
            </a:endParaRPr>
          </a:p>
          <a:p>
            <a:endParaRPr lang="en-CA" dirty="0"/>
          </a:p>
        </p:txBody>
      </p:sp>
    </p:spTree>
    <p:extLst>
      <p:ext uri="{BB962C8B-B14F-4D97-AF65-F5344CB8AC3E}">
        <p14:creationId xmlns:p14="http://schemas.microsoft.com/office/powerpoint/2010/main" val="1371637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Sperm Challenges</a:t>
            </a:r>
            <a:endParaRPr lang="en-US" dirty="0"/>
          </a:p>
        </p:txBody>
      </p:sp>
      <p:sp>
        <p:nvSpPr>
          <p:cNvPr id="3" name="Content Placeholder 2"/>
          <p:cNvSpPr>
            <a:spLocks noGrp="1"/>
          </p:cNvSpPr>
          <p:nvPr>
            <p:ph idx="1"/>
          </p:nvPr>
        </p:nvSpPr>
        <p:spPr>
          <a:xfrm>
            <a:off x="498474" y="1427019"/>
            <a:ext cx="7556313" cy="4632326"/>
          </a:xfrm>
        </p:spPr>
        <p:txBody>
          <a:bodyPr>
            <a:normAutofit lnSpcReduction="10000"/>
          </a:bodyPr>
          <a:lstStyle/>
          <a:p>
            <a:pPr marL="457200" lvl="3" indent="0">
              <a:spcBef>
                <a:spcPts val="2000"/>
              </a:spcBef>
              <a:buNone/>
            </a:pPr>
            <a:r>
              <a:rPr lang="en-CA" sz="1900" b="1" dirty="0">
                <a:solidFill>
                  <a:schemeClr val="tx2"/>
                </a:solidFill>
              </a:rPr>
              <a:t>Difficult to secure sperm in Canada: </a:t>
            </a:r>
          </a:p>
          <a:p>
            <a:pPr marL="914400" lvl="4">
              <a:spcBef>
                <a:spcPts val="2000"/>
              </a:spcBef>
            </a:pPr>
            <a:r>
              <a:rPr lang="en-CA" sz="1900" b="1" dirty="0" smtClean="0">
                <a:solidFill>
                  <a:schemeClr val="tx2"/>
                </a:solidFill>
              </a:rPr>
              <a:t>Significant </a:t>
            </a:r>
            <a:r>
              <a:rPr lang="en-CA" sz="1900" b="1" dirty="0">
                <a:solidFill>
                  <a:schemeClr val="tx2"/>
                </a:solidFill>
              </a:rPr>
              <a:t>bar to using a known donor in a clinic setting due to the </a:t>
            </a:r>
            <a:r>
              <a:rPr lang="en-CA" sz="1900" b="1" dirty="0" smtClean="0">
                <a:solidFill>
                  <a:schemeClr val="tx2"/>
                </a:solidFill>
              </a:rPr>
              <a:t>sperm </a:t>
            </a:r>
            <a:r>
              <a:rPr lang="en-CA" sz="1900" b="1" dirty="0" err="1" smtClean="0">
                <a:solidFill>
                  <a:schemeClr val="tx2"/>
                </a:solidFill>
              </a:rPr>
              <a:t>regs</a:t>
            </a:r>
            <a:r>
              <a:rPr lang="en-CA" sz="1900" b="1" dirty="0" smtClean="0">
                <a:solidFill>
                  <a:schemeClr val="tx2"/>
                </a:solidFill>
              </a:rPr>
              <a:t> </a:t>
            </a:r>
            <a:r>
              <a:rPr lang="en-CA" sz="1900" b="1" dirty="0">
                <a:solidFill>
                  <a:schemeClr val="tx2"/>
                </a:solidFill>
              </a:rPr>
              <a:t>and the lack of </a:t>
            </a:r>
            <a:r>
              <a:rPr lang="en-CA" sz="1900" b="1" dirty="0" smtClean="0">
                <a:solidFill>
                  <a:schemeClr val="tx2"/>
                </a:solidFill>
              </a:rPr>
              <a:t>facilities</a:t>
            </a:r>
            <a:r>
              <a:rPr lang="en-CA" sz="1900" b="1" dirty="0">
                <a:solidFill>
                  <a:schemeClr val="tx2"/>
                </a:solidFill>
              </a:rPr>
              <a:t> </a:t>
            </a:r>
            <a:r>
              <a:rPr lang="en-CA" sz="1900" b="1" dirty="0" smtClean="0">
                <a:solidFill>
                  <a:schemeClr val="tx2"/>
                </a:solidFill>
              </a:rPr>
              <a:t>to process sperm</a:t>
            </a:r>
          </a:p>
          <a:p>
            <a:pPr marL="914400" lvl="4">
              <a:spcBef>
                <a:spcPts val="2000"/>
              </a:spcBef>
            </a:pPr>
            <a:r>
              <a:rPr lang="en-CA" sz="1900" b="1" dirty="0">
                <a:solidFill>
                  <a:schemeClr val="tx2"/>
                </a:solidFill>
              </a:rPr>
              <a:t>Due to the prohibition against the payment or purchase of sperm, there is a sperm shortage in Canada. </a:t>
            </a:r>
            <a:endParaRPr lang="en-CA" sz="1900" b="1" dirty="0" smtClean="0">
              <a:solidFill>
                <a:schemeClr val="tx2"/>
              </a:solidFill>
            </a:endParaRPr>
          </a:p>
          <a:p>
            <a:pPr marL="685800" lvl="4" indent="0">
              <a:spcBef>
                <a:spcPts val="2000"/>
              </a:spcBef>
              <a:buNone/>
            </a:pPr>
            <a:endParaRPr lang="en-CA" sz="1900" b="1" dirty="0">
              <a:solidFill>
                <a:schemeClr val="tx2"/>
              </a:solidFill>
            </a:endParaRPr>
          </a:p>
          <a:p>
            <a:pPr marL="685800" lvl="3" indent="0">
              <a:buNone/>
            </a:pPr>
            <a:r>
              <a:rPr lang="en-US" b="1" dirty="0" smtClean="0"/>
              <a:t>Yet…. It is not illegal under the AHRA to purchase sperm outside of Canada: most sperm used comes from US/ outside CND</a:t>
            </a:r>
          </a:p>
          <a:p>
            <a:pPr lvl="3"/>
            <a:endParaRPr lang="en-US" b="1" dirty="0" smtClean="0"/>
          </a:p>
          <a:p>
            <a:pPr marL="685800" lvl="3" indent="0">
              <a:buNone/>
            </a:pPr>
            <a:r>
              <a:rPr lang="en-US" b="1" dirty="0" smtClean="0"/>
              <a:t>Canada’s laws mean that Canada loses the ability to monitor the sperm as it could if it originated in Canada</a:t>
            </a:r>
            <a:endParaRPr lang="en-US" b="1" dirty="0"/>
          </a:p>
        </p:txBody>
      </p:sp>
    </p:spTree>
    <p:extLst>
      <p:ext uri="{BB962C8B-B14F-4D97-AF65-F5344CB8AC3E}">
        <p14:creationId xmlns:p14="http://schemas.microsoft.com/office/powerpoint/2010/main" val="4282782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AHRA: </a:t>
            </a:r>
            <a:r>
              <a:rPr lang="en-CA" dirty="0" smtClean="0"/>
              <a:t>Regulations Contemplated</a:t>
            </a:r>
            <a:endParaRPr lang="en-US" dirty="0"/>
          </a:p>
        </p:txBody>
      </p:sp>
      <p:sp>
        <p:nvSpPr>
          <p:cNvPr id="3" name="Content Placeholder 2"/>
          <p:cNvSpPr>
            <a:spLocks noGrp="1"/>
          </p:cNvSpPr>
          <p:nvPr>
            <p:ph idx="1"/>
          </p:nvPr>
        </p:nvSpPr>
        <p:spPr>
          <a:xfrm>
            <a:off x="498474" y="1394460"/>
            <a:ext cx="7556313" cy="4731703"/>
          </a:xfrm>
        </p:spPr>
        <p:txBody>
          <a:bodyPr>
            <a:normAutofit/>
          </a:bodyPr>
          <a:lstStyle/>
          <a:p>
            <a:r>
              <a:rPr lang="en-US" dirty="0" smtClean="0"/>
              <a:t>Health Canada recently (Sept 30, 2016) released their intention to introduce regulations to the AHRA to:</a:t>
            </a:r>
          </a:p>
          <a:p>
            <a:pPr lvl="1"/>
            <a:endParaRPr lang="en-US" dirty="0" smtClean="0"/>
          </a:p>
          <a:p>
            <a:pPr lvl="1"/>
            <a:r>
              <a:rPr lang="en-US" dirty="0" smtClean="0"/>
              <a:t>update </a:t>
            </a:r>
            <a:r>
              <a:rPr lang="en-US" dirty="0"/>
              <a:t>the regulations for the safety of donor </a:t>
            </a:r>
            <a:r>
              <a:rPr lang="en-US" dirty="0" smtClean="0"/>
              <a:t>semen (and move the Semen </a:t>
            </a:r>
            <a:r>
              <a:rPr lang="en-US" dirty="0" err="1" smtClean="0"/>
              <a:t>Regs</a:t>
            </a:r>
            <a:r>
              <a:rPr lang="en-US" dirty="0" smtClean="0"/>
              <a:t> under the AHRA)</a:t>
            </a:r>
          </a:p>
          <a:p>
            <a:pPr lvl="1"/>
            <a:r>
              <a:rPr lang="en-US" dirty="0" smtClean="0"/>
              <a:t>develop </a:t>
            </a:r>
            <a:r>
              <a:rPr lang="en-US" dirty="0"/>
              <a:t>regulations for testing and screening the donors of ova, </a:t>
            </a:r>
            <a:r>
              <a:rPr lang="en-US" dirty="0" smtClean="0"/>
              <a:t>and </a:t>
            </a:r>
            <a:r>
              <a:rPr lang="en-US" dirty="0"/>
              <a:t>for tracing donations for the purposes of monitoring adverse events and recalls; and</a:t>
            </a:r>
          </a:p>
          <a:p>
            <a:pPr lvl="1"/>
            <a:r>
              <a:rPr lang="en-US" dirty="0"/>
              <a:t>clarify eligible reimbursable expenses for parties involved in surrogacy arrangements, and semen and ova donation.</a:t>
            </a:r>
          </a:p>
          <a:p>
            <a:r>
              <a:rPr lang="en-US" dirty="0"/>
              <a:t>I</a:t>
            </a:r>
            <a:r>
              <a:rPr lang="en-US" dirty="0" smtClean="0"/>
              <a:t>nspectors </a:t>
            </a:r>
            <a:r>
              <a:rPr lang="en-US" dirty="0"/>
              <a:t>to administer and enforce </a:t>
            </a:r>
            <a:r>
              <a:rPr lang="en-US" dirty="0" smtClean="0"/>
              <a:t>the legislation</a:t>
            </a:r>
          </a:p>
          <a:p>
            <a:r>
              <a:rPr lang="en-US" dirty="0" smtClean="0"/>
              <a:t>Stakeholders will be given an opportunity to provide feedback on the proposals.</a:t>
            </a:r>
          </a:p>
          <a:p>
            <a:endParaRPr lang="en-US" dirty="0" smtClean="0"/>
          </a:p>
        </p:txBody>
      </p:sp>
    </p:spTree>
    <p:extLst>
      <p:ext uri="{BB962C8B-B14F-4D97-AF65-F5344CB8AC3E}">
        <p14:creationId xmlns:p14="http://schemas.microsoft.com/office/powerpoint/2010/main" val="30008525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4220</TotalTime>
  <Words>3828</Words>
  <Application>Microsoft Office PowerPoint</Application>
  <PresentationFormat>On-screen Show (4:3)</PresentationFormat>
  <Paragraphs>377</Paragraphs>
  <Slides>35</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Rockwell</vt:lpstr>
      <vt:lpstr>Wingdings</vt:lpstr>
      <vt:lpstr>Advantage</vt:lpstr>
      <vt:lpstr>Baby Steps:  Assisted Reproduction Technology and Fertility Law in Canada      </vt:lpstr>
      <vt:lpstr>Overview of Presentation</vt:lpstr>
      <vt:lpstr>Federal Assisted Human Reproduction Act</vt:lpstr>
      <vt:lpstr>Federal Assisted Human Reproduction Act </vt:lpstr>
      <vt:lpstr>AHRA: Expenses for donors and surrogates</vt:lpstr>
      <vt:lpstr>1st Prosecution under the AHRA</vt:lpstr>
      <vt:lpstr>The Federal Semen Regulations</vt:lpstr>
      <vt:lpstr>Sperm Challenges</vt:lpstr>
      <vt:lpstr>AHRA: Regulations Contemplated</vt:lpstr>
      <vt:lpstr>Who owns Genetic Material?</vt:lpstr>
      <vt:lpstr>BC Court of Appeal: cautionary approach</vt:lpstr>
      <vt:lpstr>Gap in the Law </vt:lpstr>
      <vt:lpstr>Uniform Child Status Act</vt:lpstr>
      <vt:lpstr>Before the BC Family Law Act (FLA)</vt:lpstr>
      <vt:lpstr>Family Law Act:  legal parentage established for all purposes  </vt:lpstr>
      <vt:lpstr>Family Law Act (BC) Sections</vt:lpstr>
      <vt:lpstr>Key terms – FLA s. 20(1) </vt:lpstr>
      <vt:lpstr>Parentage where sexual intercourse</vt:lpstr>
      <vt:lpstr>Status of birth mother and her partner where ART used(s.27)</vt:lpstr>
      <vt:lpstr>Status of donor- sperm donor or egg donor (s.24)</vt:lpstr>
      <vt:lpstr>Surrogacy (s.29)</vt:lpstr>
      <vt:lpstr>Additional parents (s. 30)</vt:lpstr>
      <vt:lpstr>Posthumous conception (s.28)</vt:lpstr>
      <vt:lpstr>Declaration of parentage (s.31) </vt:lpstr>
      <vt:lpstr>Registering the birth as parents</vt:lpstr>
      <vt:lpstr>BC Parentage cheat sheet</vt:lpstr>
      <vt:lpstr>BUT…each province is different**</vt:lpstr>
      <vt:lpstr>Ways in Which Provinces Vary**</vt:lpstr>
      <vt:lpstr>Ways in Which Provinces All the Same**</vt:lpstr>
      <vt:lpstr>Legislation in other Canadian Jurisdictions** Alberta and Nova Scotia</vt:lpstr>
      <vt:lpstr>Quebec**</vt:lpstr>
      <vt:lpstr>Ontario Proposed Bill 28: All Families Are Equal Act** (As per the News Release Sept 29, 2016)</vt:lpstr>
      <vt:lpstr>Ontario Proposed Bill 28: All Families Are Equal Act Differences and Issues</vt:lpstr>
      <vt:lpstr>Looking forward: Foreseeable issues</vt:lpstr>
      <vt:lpstr>More Info/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Kinney</dc:creator>
  <cp:lastModifiedBy>Michelle Kinney</cp:lastModifiedBy>
  <cp:revision>216</cp:revision>
  <cp:lastPrinted>2016-10-20T17:58:29Z</cp:lastPrinted>
  <dcterms:created xsi:type="dcterms:W3CDTF">2014-11-09T18:37:39Z</dcterms:created>
  <dcterms:modified xsi:type="dcterms:W3CDTF">2016-11-10T19:56:56Z</dcterms:modified>
</cp:coreProperties>
</file>